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5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8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27"/>
  </p:notesMasterIdLst>
  <p:sldIdLst>
    <p:sldId id="258" r:id="rId2"/>
    <p:sldId id="257" r:id="rId3"/>
    <p:sldId id="261" r:id="rId4"/>
    <p:sldId id="259" r:id="rId5"/>
    <p:sldId id="288" r:id="rId6"/>
    <p:sldId id="284" r:id="rId7"/>
    <p:sldId id="289" r:id="rId8"/>
    <p:sldId id="314" r:id="rId9"/>
    <p:sldId id="315" r:id="rId10"/>
    <p:sldId id="304" r:id="rId11"/>
    <p:sldId id="285" r:id="rId12"/>
    <p:sldId id="305" r:id="rId13"/>
    <p:sldId id="290" r:id="rId14"/>
    <p:sldId id="286" r:id="rId15"/>
    <p:sldId id="308" r:id="rId16"/>
    <p:sldId id="291" r:id="rId17"/>
    <p:sldId id="287" r:id="rId18"/>
    <p:sldId id="311" r:id="rId19"/>
    <p:sldId id="316" r:id="rId20"/>
    <p:sldId id="317" r:id="rId21"/>
    <p:sldId id="273" r:id="rId22"/>
    <p:sldId id="318" r:id="rId23"/>
    <p:sldId id="319" r:id="rId24"/>
    <p:sldId id="320" r:id="rId25"/>
    <p:sldId id="263" r:id="rId26"/>
  </p:sldIdLst>
  <p:sldSz cx="9144000" cy="5143500" type="screen16x9"/>
  <p:notesSz cx="6858000" cy="9144000"/>
  <p:embeddedFontLst>
    <p:embeddedFont>
      <p:font typeface="Abril Fatface" panose="020B0604020202020204" charset="0"/>
      <p:regular r:id="rId28"/>
    </p:embeddedFont>
    <p:embeddedFont>
      <p:font typeface="Raleway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9C77A06-73C4-4FEA-AABA-D77EAFF15972}">
          <p14:sldIdLst>
            <p14:sldId id="258"/>
            <p14:sldId id="257"/>
            <p14:sldId id="261"/>
            <p14:sldId id="259"/>
            <p14:sldId id="288"/>
            <p14:sldId id="284"/>
            <p14:sldId id="289"/>
            <p14:sldId id="314"/>
            <p14:sldId id="315"/>
            <p14:sldId id="304"/>
            <p14:sldId id="285"/>
            <p14:sldId id="305"/>
            <p14:sldId id="290"/>
            <p14:sldId id="286"/>
            <p14:sldId id="308"/>
            <p14:sldId id="291"/>
            <p14:sldId id="287"/>
            <p14:sldId id="311"/>
            <p14:sldId id="316"/>
            <p14:sldId id="317"/>
            <p14:sldId id="273"/>
            <p14:sldId id="318"/>
            <p14:sldId id="319"/>
            <p14:sldId id="320"/>
            <p14:sldId id="263"/>
          </p14:sldIdLst>
        </p14:section>
        <p14:section name="Раздел без заголовка" id="{46EB27F5-C51B-4835-9B42-1269DE464E07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42A5E78-3835-4564-AFCE-BC32295A0785}">
  <a:tblStyle styleId="{442A5E78-3835-4564-AFCE-BC32295A078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7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Лист1!$F$71</c:f>
              <c:strCache>
                <c:ptCount val="1"/>
                <c:pt idx="0">
                  <c:v>Стенд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Лист1!$A$72:$A$74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Лист1!$F$72:$F$74</c:f>
              <c:numCache>
                <c:formatCode>0.0</c:formatCode>
                <c:ptCount val="3"/>
                <c:pt idx="0">
                  <c:v>29.770992366412212</c:v>
                </c:pt>
                <c:pt idx="1">
                  <c:v>58.389261744966447</c:v>
                </c:pt>
                <c:pt idx="2">
                  <c:v>16.923076923076923</c:v>
                </c:pt>
              </c:numCache>
            </c:numRef>
          </c:val>
        </c:ser>
        <c:ser>
          <c:idx val="1"/>
          <c:order val="1"/>
          <c:tx>
            <c:strRef>
              <c:f>Лист1!$G$71</c:f>
              <c:strCache>
                <c:ptCount val="1"/>
                <c:pt idx="0">
                  <c:v>Сайт</c:v>
                </c:pt>
              </c:strCache>
            </c:strRef>
          </c:tx>
          <c:spPr>
            <a:solidFill>
              <a:schemeClr val="accent5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Лист1!$A$72:$A$74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Лист1!$G$72:$G$74</c:f>
              <c:numCache>
                <c:formatCode>0.0</c:formatCode>
                <c:ptCount val="3"/>
                <c:pt idx="0">
                  <c:v>13.358778625954198</c:v>
                </c:pt>
                <c:pt idx="1">
                  <c:v>5.8165548098434003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2261376"/>
        <c:axId val="1082257568"/>
      </c:barChart>
      <c:catAx>
        <c:axId val="1082261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57568"/>
        <c:crosses val="autoZero"/>
        <c:auto val="1"/>
        <c:lblAlgn val="ctr"/>
        <c:lblOffset val="100"/>
        <c:noMultiLvlLbl val="0"/>
      </c:catAx>
      <c:valAx>
        <c:axId val="1082257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6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476942085804767E-2"/>
          <c:y val="4.1784262796393093E-2"/>
          <c:w val="0.51929040649549407"/>
          <c:h val="0.8739192023363294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Лист1!$B$142</c:f>
              <c:strCache>
                <c:ptCount val="1"/>
                <c:pt idx="0">
                  <c:v>Удовлетворенность доброжелательностью, вежливостью работников организации, обеспечивающих первичный контакт и информирование получателя услуги 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Лист1!$A$143:$A$145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Лист1!$B$143:$D$143</c:f>
              <c:numCache>
                <c:formatCode>General</c:formatCode>
                <c:ptCount val="3"/>
                <c:pt idx="0">
                  <c:v>96.3</c:v>
                </c:pt>
                <c:pt idx="1">
                  <c:v>96.9</c:v>
                </c:pt>
                <c:pt idx="2">
                  <c:v>96.3</c:v>
                </c:pt>
              </c:numCache>
            </c:numRef>
          </c:val>
        </c:ser>
        <c:ser>
          <c:idx val="1"/>
          <c:order val="1"/>
          <c:tx>
            <c:strRef>
              <c:f>Лист1!$C$142</c:f>
              <c:strCache>
                <c:ptCount val="1"/>
                <c:pt idx="0">
                  <c:v>Удовлетворенность доброжелательностью, вежливостью работников организации, обеспечивающих непосредственное оказание услуги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Лист1!$A$143:$A$145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Лист1!$B$144:$D$144</c:f>
              <c:numCache>
                <c:formatCode>General</c:formatCode>
                <c:ptCount val="3"/>
                <c:pt idx="0">
                  <c:v>94.3</c:v>
                </c:pt>
                <c:pt idx="1">
                  <c:v>94.9</c:v>
                </c:pt>
                <c:pt idx="2">
                  <c:v>95.1</c:v>
                </c:pt>
              </c:numCache>
            </c:numRef>
          </c:val>
        </c:ser>
        <c:ser>
          <c:idx val="2"/>
          <c:order val="2"/>
          <c:tx>
            <c:strRef>
              <c:f>Лист1!$D$142</c:f>
              <c:strCache>
                <c:ptCount val="1"/>
                <c:pt idx="0">
                  <c:v>Удовлетворенность доброжелательностью, вежливостью работников организации при использовании дистанционных форм взаимодействия 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Лист1!$A$143:$A$145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Лист1!$B$145:$D$145</c:f>
              <c:numCache>
                <c:formatCode>General</c:formatCode>
                <c:ptCount val="3"/>
                <c:pt idx="0">
                  <c:v>95.7</c:v>
                </c:pt>
                <c:pt idx="1">
                  <c:v>96.2</c:v>
                </c:pt>
                <c:pt idx="2">
                  <c:v>96.1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27666672"/>
        <c:axId val="1127671024"/>
      </c:barChart>
      <c:catAx>
        <c:axId val="1127666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27671024"/>
        <c:crosses val="autoZero"/>
        <c:auto val="1"/>
        <c:lblAlgn val="ctr"/>
        <c:lblOffset val="100"/>
        <c:noMultiLvlLbl val="0"/>
      </c:catAx>
      <c:valAx>
        <c:axId val="1127671024"/>
        <c:scaling>
          <c:orientation val="minMax"/>
          <c:max val="30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127666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392664384198855"/>
          <c:y val="1.8875765529308839E-2"/>
          <c:w val="0.40940663376383163"/>
          <c:h val="0.9622484689413822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Лист1!$A$25</c:f>
              <c:strCache>
                <c:ptCount val="1"/>
                <c:pt idx="0">
                  <c:v>90,0-100,0 баллов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Лист1!$F$32:$H$32</c:f>
              <c:numCache>
                <c:formatCode>0.0</c:formatCode>
                <c:ptCount val="3"/>
                <c:pt idx="0">
                  <c:v>82.824427480916029</c:v>
                </c:pt>
                <c:pt idx="1">
                  <c:v>72.259507829977636</c:v>
                </c:pt>
                <c:pt idx="2">
                  <c:v>90.769230769230774</c:v>
                </c:pt>
              </c:numCache>
            </c:numRef>
          </c:val>
        </c:ser>
        <c:ser>
          <c:idx val="1"/>
          <c:order val="1"/>
          <c:tx>
            <c:strRef>
              <c:f>Лист1!$A$26</c:f>
              <c:strCache>
                <c:ptCount val="1"/>
                <c:pt idx="0">
                  <c:v>80,0-89,9 баллов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Лист1!$F$33:$H$33</c:f>
              <c:numCache>
                <c:formatCode>0.0</c:formatCode>
                <c:ptCount val="3"/>
                <c:pt idx="0">
                  <c:v>13.740458015267176</c:v>
                </c:pt>
                <c:pt idx="1">
                  <c:v>22.371364653243848</c:v>
                </c:pt>
                <c:pt idx="2">
                  <c:v>6.1538461538461542</c:v>
                </c:pt>
              </c:numCache>
            </c:numRef>
          </c:val>
        </c:ser>
        <c:ser>
          <c:idx val="2"/>
          <c:order val="2"/>
          <c:tx>
            <c:strRef>
              <c:f>Лист1!$A$27</c:f>
              <c:strCache>
                <c:ptCount val="1"/>
                <c:pt idx="0">
                  <c:v>менее 80,0 баллов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Лист1!$F$34:$H$34</c:f>
              <c:numCache>
                <c:formatCode>0.0</c:formatCode>
                <c:ptCount val="3"/>
                <c:pt idx="0">
                  <c:v>3.4351145038167941</c:v>
                </c:pt>
                <c:pt idx="1">
                  <c:v>5.3691275167785237</c:v>
                </c:pt>
                <c:pt idx="2">
                  <c:v>3.0769230769230771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27678096"/>
        <c:axId val="1127667216"/>
      </c:barChart>
      <c:catAx>
        <c:axId val="1127678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27667216"/>
        <c:crosses val="autoZero"/>
        <c:auto val="1"/>
        <c:lblAlgn val="ctr"/>
        <c:lblOffset val="100"/>
        <c:noMultiLvlLbl val="0"/>
      </c:catAx>
      <c:valAx>
        <c:axId val="112766721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2767809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458501947170165E-2"/>
          <c:y val="5.0925925925925923E-2"/>
          <c:w val="0.47906752938499486"/>
          <c:h val="0.8459492563429571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Лист1!$N$171</c:f>
              <c:strCache>
                <c:ptCount val="1"/>
                <c:pt idx="0">
                  <c:v>Готовность получателей услуг рекомендовать организацию 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Лист1!$O$170:$Q$170</c:f>
              <c:strCache>
                <c:ptCount val="3"/>
                <c:pt idx="0">
                  <c:v>ОО</c:v>
                </c:pt>
                <c:pt idx="1">
                  <c:v>ДОД</c:v>
                </c:pt>
                <c:pt idx="2">
                  <c:v>ДОД</c:v>
                </c:pt>
              </c:strCache>
            </c:strRef>
          </c:cat>
          <c:val>
            <c:numRef>
              <c:f>Лист1!$O$171:$Q$171</c:f>
              <c:numCache>
                <c:formatCode>0.0</c:formatCode>
                <c:ptCount val="3"/>
                <c:pt idx="0">
                  <c:v>95.435878914349146</c:v>
                </c:pt>
                <c:pt idx="1">
                  <c:v>93.393345758813496</c:v>
                </c:pt>
                <c:pt idx="2">
                  <c:v>95.325274264551737</c:v>
                </c:pt>
              </c:numCache>
            </c:numRef>
          </c:val>
        </c:ser>
        <c:ser>
          <c:idx val="1"/>
          <c:order val="1"/>
          <c:tx>
            <c:strRef>
              <c:f>Лист1!$N$172</c:f>
              <c:strCache>
                <c:ptCount val="1"/>
                <c:pt idx="0">
                  <c:v>Удовлетворенность получателей услуг организационными условиями оказания услуг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Лист1!$O$170:$Q$170</c:f>
              <c:strCache>
                <c:ptCount val="3"/>
                <c:pt idx="0">
                  <c:v>ОО</c:v>
                </c:pt>
                <c:pt idx="1">
                  <c:v>ДОД</c:v>
                </c:pt>
                <c:pt idx="2">
                  <c:v>ДОД</c:v>
                </c:pt>
              </c:strCache>
            </c:strRef>
          </c:cat>
          <c:val>
            <c:numRef>
              <c:f>Лист1!$O$172:$Q$172</c:f>
              <c:numCache>
                <c:formatCode>0.0</c:formatCode>
                <c:ptCount val="3"/>
                <c:pt idx="0">
                  <c:v>94.666720173361682</c:v>
                </c:pt>
                <c:pt idx="1">
                  <c:v>92.437641273743893</c:v>
                </c:pt>
                <c:pt idx="2">
                  <c:v>94.521696597023265</c:v>
                </c:pt>
              </c:numCache>
            </c:numRef>
          </c:val>
        </c:ser>
        <c:ser>
          <c:idx val="2"/>
          <c:order val="2"/>
          <c:tx>
            <c:strRef>
              <c:f>Лист1!$N$173</c:f>
              <c:strCache>
                <c:ptCount val="1"/>
                <c:pt idx="0">
                  <c:v>Удовлетворенность получателей услуг в целом условиями оказания услуг в организации 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Лист1!$O$170:$Q$170</c:f>
              <c:strCache>
                <c:ptCount val="3"/>
                <c:pt idx="0">
                  <c:v>ОО</c:v>
                </c:pt>
                <c:pt idx="1">
                  <c:v>ДОД</c:v>
                </c:pt>
                <c:pt idx="2">
                  <c:v>ДОД</c:v>
                </c:pt>
              </c:strCache>
            </c:strRef>
          </c:cat>
          <c:val>
            <c:numRef>
              <c:f>Лист1!$O$173:$Q$173</c:f>
              <c:numCache>
                <c:formatCode>0.0</c:formatCode>
                <c:ptCount val="3"/>
                <c:pt idx="0">
                  <c:v>94.57977179394571</c:v>
                </c:pt>
                <c:pt idx="1">
                  <c:v>92.507038902327793</c:v>
                </c:pt>
                <c:pt idx="2">
                  <c:v>94.556634756481031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27681360"/>
        <c:axId val="1127672112"/>
      </c:barChart>
      <c:catAx>
        <c:axId val="1127681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27672112"/>
        <c:crosses val="autoZero"/>
        <c:auto val="1"/>
        <c:lblAlgn val="ctr"/>
        <c:lblOffset val="100"/>
        <c:noMultiLvlLbl val="0"/>
      </c:catAx>
      <c:valAx>
        <c:axId val="1127672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27681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402391506977147"/>
          <c:y val="3.4159740449110527E-2"/>
          <c:w val="0.39930943565988247"/>
          <c:h val="0.96408756197142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Лист1!$A$25</c:f>
              <c:strCache>
                <c:ptCount val="1"/>
                <c:pt idx="0">
                  <c:v>90,0-100,0 баллов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Лист1!$F$40:$H$40</c:f>
              <c:numCache>
                <c:formatCode>0.0</c:formatCode>
                <c:ptCount val="3"/>
                <c:pt idx="0">
                  <c:v>12.977099236641221</c:v>
                </c:pt>
                <c:pt idx="1">
                  <c:v>10.961968680089486</c:v>
                </c:pt>
                <c:pt idx="2">
                  <c:v>4.6153846153846159</c:v>
                </c:pt>
              </c:numCache>
            </c:numRef>
          </c:val>
        </c:ser>
        <c:ser>
          <c:idx val="1"/>
          <c:order val="1"/>
          <c:tx>
            <c:strRef>
              <c:f>Лист1!$A$26</c:f>
              <c:strCache>
                <c:ptCount val="1"/>
                <c:pt idx="0">
                  <c:v>80,0-89,9 баллов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Лист1!$F$41:$H$41</c:f>
              <c:numCache>
                <c:formatCode>0.0</c:formatCode>
                <c:ptCount val="3"/>
                <c:pt idx="0">
                  <c:v>70.992366412213741</c:v>
                </c:pt>
                <c:pt idx="1">
                  <c:v>65.548098434004473</c:v>
                </c:pt>
                <c:pt idx="2">
                  <c:v>55.384615384615387</c:v>
                </c:pt>
              </c:numCache>
            </c:numRef>
          </c:val>
        </c:ser>
        <c:ser>
          <c:idx val="2"/>
          <c:order val="2"/>
          <c:tx>
            <c:strRef>
              <c:f>Лист1!$A$27</c:f>
              <c:strCache>
                <c:ptCount val="1"/>
                <c:pt idx="0">
                  <c:v>менее 80,0 баллов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Лист1!$F$42:$H$42</c:f>
              <c:numCache>
                <c:formatCode>0.0</c:formatCode>
                <c:ptCount val="3"/>
                <c:pt idx="0">
                  <c:v>16.030534351145036</c:v>
                </c:pt>
                <c:pt idx="1">
                  <c:v>23.48993288590604</c:v>
                </c:pt>
                <c:pt idx="2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2247776"/>
        <c:axId val="1082249408"/>
      </c:barChart>
      <c:catAx>
        <c:axId val="1082247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49408"/>
        <c:crosses val="autoZero"/>
        <c:auto val="1"/>
        <c:lblAlgn val="ctr"/>
        <c:lblOffset val="100"/>
        <c:noMultiLvlLbl val="0"/>
      </c:catAx>
      <c:valAx>
        <c:axId val="108224940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4777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90,0-100,0 баллов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Лист1!$F$2:$H$2</c:f>
              <c:numCache>
                <c:formatCode>0.0</c:formatCode>
                <c:ptCount val="3"/>
                <c:pt idx="0">
                  <c:v>63.74045801526718</c:v>
                </c:pt>
                <c:pt idx="1">
                  <c:v>61.744966442953022</c:v>
                </c:pt>
                <c:pt idx="2">
                  <c:v>27.692307692307693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80,0-89,9 баллов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Лист1!$F$3:$H$3</c:f>
              <c:numCache>
                <c:formatCode>0.0</c:formatCode>
                <c:ptCount val="3"/>
                <c:pt idx="0">
                  <c:v>32.061068702290072</c:v>
                </c:pt>
                <c:pt idx="1">
                  <c:v>31.319910514541387</c:v>
                </c:pt>
                <c:pt idx="2">
                  <c:v>29.230769230769234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менее 80,0 баллов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Лист1!$F$4:$H$4</c:f>
              <c:numCache>
                <c:formatCode>0.0</c:formatCode>
                <c:ptCount val="3"/>
                <c:pt idx="0">
                  <c:v>4.1984732824427482</c:v>
                </c:pt>
                <c:pt idx="1">
                  <c:v>6.9351230425055936</c:v>
                </c:pt>
                <c:pt idx="2">
                  <c:v>43.07692307692308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2261920"/>
        <c:axId val="1082260832"/>
      </c:barChart>
      <c:catAx>
        <c:axId val="1082261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60832"/>
        <c:crosses val="autoZero"/>
        <c:auto val="1"/>
        <c:lblAlgn val="ctr"/>
        <c:lblOffset val="100"/>
        <c:noMultiLvlLbl val="0"/>
      </c:catAx>
      <c:valAx>
        <c:axId val="1082260832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108226192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90,0-100,0 баллов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Лист1!$F$11:$H$11</c:f>
              <c:numCache>
                <c:formatCode>0.0</c:formatCode>
                <c:ptCount val="3"/>
                <c:pt idx="0">
                  <c:v>86.641221374045813</c:v>
                </c:pt>
                <c:pt idx="1">
                  <c:v>67.785234899328856</c:v>
                </c:pt>
                <c:pt idx="2">
                  <c:v>83.07692307692308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80,0-89,9 баллов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Лист1!$F$12:$H$12</c:f>
              <c:numCache>
                <c:formatCode>0.0</c:formatCode>
                <c:ptCount val="3"/>
                <c:pt idx="0">
                  <c:v>11.068702290076336</c:v>
                </c:pt>
                <c:pt idx="1">
                  <c:v>18.791946308724832</c:v>
                </c:pt>
                <c:pt idx="2">
                  <c:v>7.6923076923076925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менее 80,0 баллов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Лист1!$F$13:$H$13</c:f>
              <c:numCache>
                <c:formatCode>0.0</c:formatCode>
                <c:ptCount val="3"/>
                <c:pt idx="0">
                  <c:v>2.2900763358778624</c:v>
                </c:pt>
                <c:pt idx="1">
                  <c:v>13.422818791946309</c:v>
                </c:pt>
                <c:pt idx="2">
                  <c:v>9.2307692307692317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2253760"/>
        <c:axId val="1082248320"/>
      </c:barChart>
      <c:catAx>
        <c:axId val="1082253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48320"/>
        <c:crosses val="autoZero"/>
        <c:auto val="1"/>
        <c:lblAlgn val="ctr"/>
        <c:lblOffset val="100"/>
        <c:noMultiLvlLbl val="0"/>
      </c:catAx>
      <c:valAx>
        <c:axId val="108224832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5376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Лист1!$A$86</c:f>
              <c:strCache>
                <c:ptCount val="1"/>
                <c:pt idx="0">
                  <c:v>ДО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Segoe UI Semibold" panose="020B07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Лист1!$B$85:$F$85</c:f>
              <c:strCache>
                <c:ptCount val="5"/>
                <c:pt idx="0">
                  <c:v>Зона ожидания/отдыха</c:v>
                </c:pt>
                <c:pt idx="1">
                  <c:v>Навигация внури здания</c:v>
                </c:pt>
                <c:pt idx="2">
                  <c:v>Достпность питьевой воды</c:v>
                </c:pt>
                <c:pt idx="3">
                  <c:v>Наличие санузлов</c:v>
                </c:pt>
                <c:pt idx="4">
                  <c:v>Санитарное состояние помещений</c:v>
                </c:pt>
              </c:strCache>
            </c:strRef>
          </c:cat>
          <c:val>
            <c:numRef>
              <c:f>Лист1!$H$86:$L$86</c:f>
              <c:numCache>
                <c:formatCode>0.0</c:formatCode>
                <c:ptCount val="5"/>
                <c:pt idx="0">
                  <c:v>99.618320610687022</c:v>
                </c:pt>
                <c:pt idx="1">
                  <c:v>99.618320610687022</c:v>
                </c:pt>
                <c:pt idx="2">
                  <c:v>99.618320610687022</c:v>
                </c:pt>
                <c:pt idx="3">
                  <c:v>99.618320610687022</c:v>
                </c:pt>
                <c:pt idx="4">
                  <c:v>99.618320610687022</c:v>
                </c:pt>
              </c:numCache>
            </c:numRef>
          </c:val>
        </c:ser>
        <c:ser>
          <c:idx val="1"/>
          <c:order val="1"/>
          <c:tx>
            <c:strRef>
              <c:f>Лист1!$A$87</c:f>
              <c:strCache>
                <c:ptCount val="1"/>
                <c:pt idx="0">
                  <c:v>ОО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Segoe UI Semibold" panose="020B07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Лист1!$B$85:$F$85</c:f>
              <c:strCache>
                <c:ptCount val="5"/>
                <c:pt idx="0">
                  <c:v>Зона ожидания/отдыха</c:v>
                </c:pt>
                <c:pt idx="1">
                  <c:v>Навигация внури здания</c:v>
                </c:pt>
                <c:pt idx="2">
                  <c:v>Достпность питьевой воды</c:v>
                </c:pt>
                <c:pt idx="3">
                  <c:v>Наличие санузлов</c:v>
                </c:pt>
                <c:pt idx="4">
                  <c:v>Санитарное состояние помещений</c:v>
                </c:pt>
              </c:strCache>
            </c:strRef>
          </c:cat>
          <c:val>
            <c:numRef>
              <c:f>Лист1!$H$87:$L$87</c:f>
              <c:numCache>
                <c:formatCode>0.0</c:formatCode>
                <c:ptCount val="5"/>
                <c:pt idx="0">
                  <c:v>87.919463087248317</c:v>
                </c:pt>
                <c:pt idx="1">
                  <c:v>96.644295302013433</c:v>
                </c:pt>
                <c:pt idx="2">
                  <c:v>95.973154362416096</c:v>
                </c:pt>
                <c:pt idx="3">
                  <c:v>97.539149888143172</c:v>
                </c:pt>
                <c:pt idx="4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Лист1!$A$88</c:f>
              <c:strCache>
                <c:ptCount val="1"/>
                <c:pt idx="0">
                  <c:v>ДОД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Segoe UI Semibold" panose="020B07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Лист1!$B$85:$F$85</c:f>
              <c:strCache>
                <c:ptCount val="5"/>
                <c:pt idx="0">
                  <c:v>Зона ожидания/отдыха</c:v>
                </c:pt>
                <c:pt idx="1">
                  <c:v>Навигация внури здания</c:v>
                </c:pt>
                <c:pt idx="2">
                  <c:v>Достпность питьевой воды</c:v>
                </c:pt>
                <c:pt idx="3">
                  <c:v>Наличие санузлов</c:v>
                </c:pt>
                <c:pt idx="4">
                  <c:v>Санитарное состояние помещений</c:v>
                </c:pt>
              </c:strCache>
            </c:strRef>
          </c:cat>
          <c:val>
            <c:numRef>
              <c:f>Лист1!$H$88:$L$88</c:f>
              <c:numCache>
                <c:formatCode>0.0</c:formatCode>
                <c:ptCount val="5"/>
                <c:pt idx="0">
                  <c:v>92.307692307692307</c:v>
                </c:pt>
                <c:pt idx="1">
                  <c:v>98.461538461538467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2248864"/>
        <c:axId val="1082255392"/>
      </c:barChart>
      <c:catAx>
        <c:axId val="1082248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Segoe UI Semibold" panose="020B0702040204020203" pitchFamily="34" charset="0"/>
              </a:defRPr>
            </a:pPr>
            <a:endParaRPr lang="ru-RU"/>
          </a:p>
        </c:txPr>
        <c:crossAx val="1082255392"/>
        <c:crosses val="autoZero"/>
        <c:auto val="1"/>
        <c:lblAlgn val="ctr"/>
        <c:lblOffset val="100"/>
        <c:noMultiLvlLbl val="0"/>
      </c:catAx>
      <c:valAx>
        <c:axId val="1082255392"/>
        <c:scaling>
          <c:orientation val="minMax"/>
          <c:max val="30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1082248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Segoe UI Semibold" panose="020B0702040204020203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Segoe UI Semibold" panose="020B0702040204020203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90,0-100,0 баллов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Лист1!$F$18:$H$18</c:f>
              <c:numCache>
                <c:formatCode>0.0</c:formatCode>
                <c:ptCount val="3"/>
                <c:pt idx="0">
                  <c:v>2.6717557251908395</c:v>
                </c:pt>
                <c:pt idx="1">
                  <c:v>1.5659955257270695</c:v>
                </c:pt>
                <c:pt idx="2">
                  <c:v>1.5384615384615385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80,0-89,9 баллов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5.0925337632079971E-17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Лист1!$F$19:$H$19</c:f>
              <c:numCache>
                <c:formatCode>0.0</c:formatCode>
                <c:ptCount val="3"/>
                <c:pt idx="0">
                  <c:v>8.3969465648854964</c:v>
                </c:pt>
                <c:pt idx="1">
                  <c:v>2.2371364653243848</c:v>
                </c:pt>
                <c:pt idx="2">
                  <c:v>1.5384615384615385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менее 80,0 баллов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Лист1!$F$20:$H$20</c:f>
              <c:numCache>
                <c:formatCode>0.0</c:formatCode>
                <c:ptCount val="3"/>
                <c:pt idx="0">
                  <c:v>88.931297709923669</c:v>
                </c:pt>
                <c:pt idx="1">
                  <c:v>96.196868008948542</c:v>
                </c:pt>
                <c:pt idx="2">
                  <c:v>96.92307692307692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2253216"/>
        <c:axId val="1082247232"/>
      </c:barChart>
      <c:catAx>
        <c:axId val="1082253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47232"/>
        <c:crosses val="autoZero"/>
        <c:auto val="1"/>
        <c:lblAlgn val="ctr"/>
        <c:lblOffset val="100"/>
        <c:noMultiLvlLbl val="0"/>
      </c:catAx>
      <c:valAx>
        <c:axId val="108224723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5321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147724297163238E-2"/>
          <c:y val="5.0925925925925923E-2"/>
          <c:w val="0.53972154638588044"/>
          <c:h val="0.8463349372995042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Лист1!$B$96</c:f>
              <c:strCache>
                <c:ptCount val="1"/>
                <c:pt idx="0">
                  <c:v>Пандусы / вход на уровне земли</c:v>
                </c:pt>
              </c:strCache>
            </c:strRef>
          </c:tx>
          <c:spPr>
            <a:solidFill>
              <a:schemeClr val="accent4">
                <a:shade val="53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Лист1!$A$97:$A$99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Лист1!$H$97:$H$99</c:f>
              <c:numCache>
                <c:formatCode>0.0</c:formatCode>
                <c:ptCount val="3"/>
                <c:pt idx="0">
                  <c:v>27.862595419847331</c:v>
                </c:pt>
                <c:pt idx="1">
                  <c:v>57.270693512304248</c:v>
                </c:pt>
                <c:pt idx="2">
                  <c:v>30.76923076923077</c:v>
                </c:pt>
              </c:numCache>
            </c:numRef>
          </c:val>
        </c:ser>
        <c:ser>
          <c:idx val="1"/>
          <c:order val="1"/>
          <c:tx>
            <c:strRef>
              <c:f>Лист1!$C$96</c:f>
              <c:strCache>
                <c:ptCount val="1"/>
                <c:pt idx="0">
                  <c:v>Стоянки для авто инвалидов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Лист1!$A$97:$A$99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Лист1!$I$97:$I$99</c:f>
              <c:numCache>
                <c:formatCode>0.0</c:formatCode>
                <c:ptCount val="3"/>
                <c:pt idx="0">
                  <c:v>11.450381679389313</c:v>
                </c:pt>
                <c:pt idx="1">
                  <c:v>15.659955257270694</c:v>
                </c:pt>
                <c:pt idx="2">
                  <c:v>13.846153846153847</c:v>
                </c:pt>
              </c:numCache>
            </c:numRef>
          </c:val>
        </c:ser>
        <c:ser>
          <c:idx val="2"/>
          <c:order val="2"/>
          <c:tx>
            <c:strRef>
              <c:f>Лист1!$D$96</c:f>
              <c:strCache>
                <c:ptCount val="1"/>
                <c:pt idx="0">
                  <c:v>Лифты, поручни, расширенные дверные проемы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Лист1!$A$97:$A$99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Лист1!$J$97:$J$99</c:f>
              <c:numCache>
                <c:formatCode>0.0</c:formatCode>
                <c:ptCount val="3"/>
                <c:pt idx="0">
                  <c:v>12.977099236641221</c:v>
                </c:pt>
                <c:pt idx="1">
                  <c:v>21.252796420581653</c:v>
                </c:pt>
                <c:pt idx="2">
                  <c:v>7.6923076923076925</c:v>
                </c:pt>
              </c:numCache>
            </c:numRef>
          </c:val>
        </c:ser>
        <c:ser>
          <c:idx val="3"/>
          <c:order val="3"/>
          <c:tx>
            <c:strRef>
              <c:f>Лист1!$E$96</c:f>
              <c:strCache>
                <c:ptCount val="1"/>
                <c:pt idx="0">
                  <c:v>Сменные кресла-коляски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Лист1!$A$97:$A$99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Лист1!$K$97:$K$99</c:f>
              <c:numCache>
                <c:formatCode>0.0</c:formatCode>
                <c:ptCount val="3"/>
                <c:pt idx="0">
                  <c:v>5.7251908396946565</c:v>
                </c:pt>
                <c:pt idx="1">
                  <c:v>2.9082774049217002</c:v>
                </c:pt>
                <c:pt idx="2">
                  <c:v>3.0769230769230771</c:v>
                </c:pt>
              </c:numCache>
            </c:numRef>
          </c:val>
        </c:ser>
        <c:ser>
          <c:idx val="4"/>
          <c:order val="4"/>
          <c:tx>
            <c:strRef>
              <c:f>Лист1!$F$96</c:f>
              <c:strCache>
                <c:ptCount val="1"/>
                <c:pt idx="0">
                  <c:v>Санузлы для инвалидов</c:v>
                </c:pt>
              </c:strCache>
            </c:strRef>
          </c:tx>
          <c:spPr>
            <a:solidFill>
              <a:schemeClr val="accent4">
                <a:tint val="54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Лист1!$A$97:$A$99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Лист1!$L$97:$L$99</c:f>
              <c:numCache>
                <c:formatCode>0.0</c:formatCode>
                <c:ptCount val="3"/>
                <c:pt idx="0">
                  <c:v>12.213740458015266</c:v>
                </c:pt>
                <c:pt idx="1">
                  <c:v>9.1722595078299776</c:v>
                </c:pt>
                <c:pt idx="2">
                  <c:v>4.6153846153846159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2249952"/>
        <c:axId val="1082254304"/>
      </c:barChart>
      <c:catAx>
        <c:axId val="1082249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54304"/>
        <c:crosses val="autoZero"/>
        <c:auto val="1"/>
        <c:lblAlgn val="ctr"/>
        <c:lblOffset val="100"/>
        <c:noMultiLvlLbl val="0"/>
      </c:catAx>
      <c:valAx>
        <c:axId val="1082254304"/>
        <c:scaling>
          <c:orientation val="minMax"/>
          <c:max val="12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1082249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476802939058725"/>
          <c:y val="8.8008530183727035E-2"/>
          <c:w val="0.39933321190186921"/>
          <c:h val="0.823982939632545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Лист1!$A$25</c:f>
              <c:strCache>
                <c:ptCount val="1"/>
                <c:pt idx="0">
                  <c:v>90,0-100,0 баллов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Лист1!$F$25:$H$25</c:f>
              <c:numCache>
                <c:formatCode>0.0</c:formatCode>
                <c:ptCount val="3"/>
                <c:pt idx="0">
                  <c:v>89.694656488549612</c:v>
                </c:pt>
                <c:pt idx="1">
                  <c:v>84.787472035794181</c:v>
                </c:pt>
                <c:pt idx="2">
                  <c:v>92.307692307692307</c:v>
                </c:pt>
              </c:numCache>
            </c:numRef>
          </c:val>
        </c:ser>
        <c:ser>
          <c:idx val="1"/>
          <c:order val="1"/>
          <c:tx>
            <c:strRef>
              <c:f>Лист1!$A$26</c:f>
              <c:strCache>
                <c:ptCount val="1"/>
                <c:pt idx="0">
                  <c:v>80,0-89,9 баллов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Лист1!$F$26:$H$26</c:f>
              <c:numCache>
                <c:formatCode>0.0</c:formatCode>
                <c:ptCount val="3"/>
                <c:pt idx="0">
                  <c:v>0.76335877862595414</c:v>
                </c:pt>
                <c:pt idx="1">
                  <c:v>12.751677852348994</c:v>
                </c:pt>
                <c:pt idx="2">
                  <c:v>3.0769230769230771</c:v>
                </c:pt>
              </c:numCache>
            </c:numRef>
          </c:val>
        </c:ser>
        <c:ser>
          <c:idx val="2"/>
          <c:order val="2"/>
          <c:tx>
            <c:strRef>
              <c:f>Лист1!$A$27</c:f>
              <c:strCache>
                <c:ptCount val="1"/>
                <c:pt idx="0">
                  <c:v>менее 80,0 баллов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Лист1!$F$27:$H$27</c:f>
              <c:numCache>
                <c:formatCode>0.0</c:formatCode>
                <c:ptCount val="3"/>
                <c:pt idx="0">
                  <c:v>9.5419847328244281</c:v>
                </c:pt>
                <c:pt idx="1">
                  <c:v>2.4608501118568231</c:v>
                </c:pt>
                <c:pt idx="2">
                  <c:v>4.6153846153846159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2258112"/>
        <c:axId val="1082258656"/>
      </c:barChart>
      <c:catAx>
        <c:axId val="1082258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58656"/>
        <c:crosses val="autoZero"/>
        <c:auto val="1"/>
        <c:lblAlgn val="ctr"/>
        <c:lblOffset val="100"/>
        <c:noMultiLvlLbl val="0"/>
      </c:catAx>
      <c:valAx>
        <c:axId val="108225865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25811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343285214348219"/>
          <c:y val="0.10097987751531058"/>
          <c:w val="0.35747419072615916"/>
          <c:h val="0.84809419655876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Лист1!$A$132</c:f>
              <c:strCache>
                <c:ptCount val="1"/>
                <c:pt idx="0">
                  <c:v>ДО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Лист1!$B$131:$G$131</c:f>
              <c:strCache>
                <c:ptCount val="6"/>
                <c:pt idx="0">
                  <c:v>Дублирование звуковой и зрительной информации</c:v>
                </c:pt>
                <c:pt idx="1">
                  <c:v>Дублирование текстовой и графической информации шрифтом Брайля</c:v>
                </c:pt>
                <c:pt idx="2">
                  <c:v>Предоставление сурдопереводчика, тифлосурдопереводчика</c:v>
                </c:pt>
                <c:pt idx="3">
                  <c:v>Альтернативная версия сайта для инвалидов</c:v>
                </c:pt>
                <c:pt idx="4">
                  <c:v>Сопровождение инвалидов </c:v>
                </c:pt>
                <c:pt idx="5">
                  <c:v>Предоставление услуги в дистанционно или на дому</c:v>
                </c:pt>
              </c:strCache>
            </c:strRef>
          </c:cat>
          <c:val>
            <c:numRef>
              <c:f>Лист1!$I$132:$N$132</c:f>
              <c:numCache>
                <c:formatCode>0.0</c:formatCode>
                <c:ptCount val="6"/>
                <c:pt idx="0">
                  <c:v>9.9236641221374047</c:v>
                </c:pt>
                <c:pt idx="1">
                  <c:v>22.519083969465647</c:v>
                </c:pt>
                <c:pt idx="2">
                  <c:v>4.1984732824427482</c:v>
                </c:pt>
                <c:pt idx="3">
                  <c:v>100</c:v>
                </c:pt>
                <c:pt idx="4">
                  <c:v>21.374045801526716</c:v>
                </c:pt>
                <c:pt idx="5">
                  <c:v>25.190839694656486</c:v>
                </c:pt>
              </c:numCache>
            </c:numRef>
          </c:val>
        </c:ser>
        <c:ser>
          <c:idx val="1"/>
          <c:order val="1"/>
          <c:tx>
            <c:strRef>
              <c:f>Лист1!$A$133</c:f>
              <c:strCache>
                <c:ptCount val="1"/>
                <c:pt idx="0">
                  <c:v>ОО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Лист1!$B$131:$G$131</c:f>
              <c:strCache>
                <c:ptCount val="6"/>
                <c:pt idx="0">
                  <c:v>Дублирование звуковой и зрительной информации</c:v>
                </c:pt>
                <c:pt idx="1">
                  <c:v>Дублирование текстовой и графической информации шрифтом Брайля</c:v>
                </c:pt>
                <c:pt idx="2">
                  <c:v>Предоставление сурдопереводчика, тифлосурдопереводчика</c:v>
                </c:pt>
                <c:pt idx="3">
                  <c:v>Альтернативная версия сайта для инвалидов</c:v>
                </c:pt>
                <c:pt idx="4">
                  <c:v>Сопровождение инвалидов </c:v>
                </c:pt>
                <c:pt idx="5">
                  <c:v>Предоставление услуги в дистанционно или на дому</c:v>
                </c:pt>
              </c:strCache>
            </c:strRef>
          </c:cat>
          <c:val>
            <c:numRef>
              <c:f>Лист1!$I$133:$N$133</c:f>
              <c:numCache>
                <c:formatCode>0.0</c:formatCode>
                <c:ptCount val="6"/>
                <c:pt idx="0">
                  <c:v>4.6979865771812079</c:v>
                </c:pt>
                <c:pt idx="1">
                  <c:v>16.778523489932887</c:v>
                </c:pt>
                <c:pt idx="2">
                  <c:v>1.1185682326621924</c:v>
                </c:pt>
                <c:pt idx="3">
                  <c:v>76.733780760626402</c:v>
                </c:pt>
                <c:pt idx="4">
                  <c:v>20.134228187919462</c:v>
                </c:pt>
                <c:pt idx="5">
                  <c:v>65.995525727069349</c:v>
                </c:pt>
              </c:numCache>
            </c:numRef>
          </c:val>
        </c:ser>
        <c:ser>
          <c:idx val="2"/>
          <c:order val="2"/>
          <c:tx>
            <c:strRef>
              <c:f>Лист1!$A$134</c:f>
              <c:strCache>
                <c:ptCount val="1"/>
                <c:pt idx="0">
                  <c:v>ДОД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Лист1!$B$131:$G$131</c:f>
              <c:strCache>
                <c:ptCount val="6"/>
                <c:pt idx="0">
                  <c:v>Дублирование звуковой и зрительной информации</c:v>
                </c:pt>
                <c:pt idx="1">
                  <c:v>Дублирование текстовой и графической информации шрифтом Брайля</c:v>
                </c:pt>
                <c:pt idx="2">
                  <c:v>Предоставление сурдопереводчика, тифлосурдопереводчика</c:v>
                </c:pt>
                <c:pt idx="3">
                  <c:v>Альтернативная версия сайта для инвалидов</c:v>
                </c:pt>
                <c:pt idx="4">
                  <c:v>Сопровождение инвалидов </c:v>
                </c:pt>
                <c:pt idx="5">
                  <c:v>Предоставление услуги в дистанционно или на дому</c:v>
                </c:pt>
              </c:strCache>
            </c:strRef>
          </c:cat>
          <c:val>
            <c:numRef>
              <c:f>Лист1!$I$134:$N$134</c:f>
              <c:numCache>
                <c:formatCode>0.0</c:formatCode>
                <c:ptCount val="6"/>
                <c:pt idx="0">
                  <c:v>3.0769230769230771</c:v>
                </c:pt>
                <c:pt idx="1">
                  <c:v>7.6923076923076925</c:v>
                </c:pt>
                <c:pt idx="2">
                  <c:v>3.0769230769230771</c:v>
                </c:pt>
                <c:pt idx="3">
                  <c:v>70.769230769230774</c:v>
                </c:pt>
                <c:pt idx="4">
                  <c:v>4.6153846153846159</c:v>
                </c:pt>
                <c:pt idx="5">
                  <c:v>13.846153846153847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7680272"/>
        <c:axId val="1127667760"/>
      </c:barChart>
      <c:catAx>
        <c:axId val="11276802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27667760"/>
        <c:crosses val="autoZero"/>
        <c:auto val="1"/>
        <c:lblAlgn val="ctr"/>
        <c:lblOffset val="100"/>
        <c:noMultiLvlLbl val="0"/>
      </c:catAx>
      <c:valAx>
        <c:axId val="1127667760"/>
        <c:scaling>
          <c:orientation val="minMax"/>
          <c:max val="10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27680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8680971128608921"/>
          <c:y val="0.1676017060367454"/>
          <c:w val="9.3745844269466319E-2"/>
          <c:h val="0.220352143482064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ysClr val="window" lastClr="FFFFFF"/>
      </a:solidFill>
      <a:round/>
    </a:ln>
    <a:effectLst/>
  </c:spPr>
  <c:txPr>
    <a:bodyPr/>
    <a:lstStyle/>
    <a:p>
      <a:pPr>
        <a:defRPr sz="900"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Лист1!$A$25</c:f>
              <c:strCache>
                <c:ptCount val="1"/>
                <c:pt idx="0">
                  <c:v>90,0-100,0 баллов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Лист1!$F$25:$H$25</c:f>
              <c:numCache>
                <c:formatCode>0.0</c:formatCode>
                <c:ptCount val="3"/>
                <c:pt idx="0">
                  <c:v>89.694656488549612</c:v>
                </c:pt>
                <c:pt idx="1">
                  <c:v>84.787472035794181</c:v>
                </c:pt>
                <c:pt idx="2">
                  <c:v>92.307692307692307</c:v>
                </c:pt>
              </c:numCache>
            </c:numRef>
          </c:val>
        </c:ser>
        <c:ser>
          <c:idx val="1"/>
          <c:order val="1"/>
          <c:tx>
            <c:strRef>
              <c:f>Лист1!$A$26</c:f>
              <c:strCache>
                <c:ptCount val="1"/>
                <c:pt idx="0">
                  <c:v>80,0-89,9 баллов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Лист1!$F$26:$H$26</c:f>
              <c:numCache>
                <c:formatCode>0.0</c:formatCode>
                <c:ptCount val="3"/>
                <c:pt idx="0">
                  <c:v>0.76335877862595414</c:v>
                </c:pt>
                <c:pt idx="1">
                  <c:v>12.751677852348994</c:v>
                </c:pt>
                <c:pt idx="2">
                  <c:v>3.0769230769230771</c:v>
                </c:pt>
              </c:numCache>
            </c:numRef>
          </c:val>
        </c:ser>
        <c:ser>
          <c:idx val="2"/>
          <c:order val="2"/>
          <c:tx>
            <c:strRef>
              <c:f>Лист1!$A$27</c:f>
              <c:strCache>
                <c:ptCount val="1"/>
                <c:pt idx="0">
                  <c:v>менее 80,0 баллов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Лист1!$B$24:$D$24</c:f>
              <c:strCache>
                <c:ptCount val="3"/>
                <c:pt idx="0">
                  <c:v>ДО</c:v>
                </c:pt>
                <c:pt idx="1">
                  <c:v>ОО</c:v>
                </c:pt>
                <c:pt idx="2">
                  <c:v>ДОД</c:v>
                </c:pt>
              </c:strCache>
            </c:strRef>
          </c:cat>
          <c:val>
            <c:numRef>
              <c:f>Лист1!$F$27:$H$27</c:f>
              <c:numCache>
                <c:formatCode>0.0</c:formatCode>
                <c:ptCount val="3"/>
                <c:pt idx="0">
                  <c:v>9.5419847328244281</c:v>
                </c:pt>
                <c:pt idx="1">
                  <c:v>2.4608501118568231</c:v>
                </c:pt>
                <c:pt idx="2">
                  <c:v>4.6153846153846159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59967232"/>
        <c:axId val="1259977568"/>
      </c:barChart>
      <c:catAx>
        <c:axId val="1259967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9977568"/>
        <c:crosses val="autoZero"/>
        <c:auto val="1"/>
        <c:lblAlgn val="ctr"/>
        <c:lblOffset val="100"/>
        <c:noMultiLvlLbl val="0"/>
      </c:catAx>
      <c:valAx>
        <c:axId val="125997756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996723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9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08143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7940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6464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0072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40261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2352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82896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63177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55118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18744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09205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0235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11835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46122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24860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61813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53727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69531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3351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0147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127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0779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06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09767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1876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559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0" y="0"/>
            <a:ext cx="2523000" cy="5143500"/>
          </a:xfrm>
          <a:prstGeom prst="rect">
            <a:avLst/>
          </a:prstGeom>
          <a:gradFill>
            <a:gsLst>
              <a:gs pos="0">
                <a:srgbClr val="C0CAFC"/>
              </a:gs>
              <a:gs pos="50000">
                <a:srgbClr val="D0F5FF"/>
              </a:gs>
              <a:gs pos="100000">
                <a:srgbClr val="DAFBDD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367900" y="505425"/>
            <a:ext cx="8049125" cy="4132625"/>
          </a:xfrm>
          <a:custGeom>
            <a:avLst/>
            <a:gdLst/>
            <a:ahLst/>
            <a:cxnLst/>
            <a:rect l="l" t="t" r="r" b="b"/>
            <a:pathLst>
              <a:path w="321965" h="165305" extrusionOk="0">
                <a:moveTo>
                  <a:pt x="17881" y="0"/>
                </a:moveTo>
                <a:lnTo>
                  <a:pt x="321965" y="0"/>
                </a:lnTo>
                <a:lnTo>
                  <a:pt x="321965" y="165305"/>
                </a:lnTo>
                <a:lnTo>
                  <a:pt x="17881" y="165305"/>
                </a:lnTo>
                <a:lnTo>
                  <a:pt x="18032" y="39617"/>
                </a:lnTo>
                <a:lnTo>
                  <a:pt x="0" y="22299"/>
                </a:lnTo>
                <a:lnTo>
                  <a:pt x="17881" y="22272"/>
                </a:lnTo>
                <a:close/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1351100" y="771900"/>
            <a:ext cx="58326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51100" y="2485801"/>
            <a:ext cx="5832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  <a:highlight>
                  <a:srgbClr val="000000"/>
                </a:highlight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  <a:highlight>
                  <a:srgbClr val="000000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  <a:highlight>
                  <a:srgbClr val="000000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  <a:highlight>
                  <a:srgbClr val="000000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  <a:highlight>
                  <a:srgbClr val="000000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  <a:highlight>
                  <a:srgbClr val="000000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  <a:highlight>
                  <a:srgbClr val="000000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  <a:highlight>
                  <a:srgbClr val="000000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  <a:highlight>
                  <a:srgbClr val="000000"/>
                </a:highlight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0"/>
            <a:ext cx="2523000" cy="5143500"/>
          </a:xfrm>
          <a:prstGeom prst="rect">
            <a:avLst/>
          </a:prstGeom>
          <a:gradFill>
            <a:gsLst>
              <a:gs pos="0">
                <a:srgbClr val="C0CAFC"/>
              </a:gs>
              <a:gs pos="50000">
                <a:srgbClr val="D0F5FF"/>
              </a:gs>
              <a:gs pos="100000">
                <a:srgbClr val="DAFBDD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5"/>
          <p:cNvSpPr/>
          <p:nvPr/>
        </p:nvSpPr>
        <p:spPr>
          <a:xfrm>
            <a:off x="515675" y="780975"/>
            <a:ext cx="2616300" cy="2299050"/>
          </a:xfrm>
          <a:custGeom>
            <a:avLst/>
            <a:gdLst/>
            <a:ahLst/>
            <a:cxnLst/>
            <a:rect l="l" t="t" r="r" b="b"/>
            <a:pathLst>
              <a:path w="104652" h="91962" extrusionOk="0">
                <a:moveTo>
                  <a:pt x="13884" y="0"/>
                </a:moveTo>
                <a:lnTo>
                  <a:pt x="104652" y="0"/>
                </a:lnTo>
                <a:lnTo>
                  <a:pt x="104652" y="91962"/>
                </a:lnTo>
                <a:lnTo>
                  <a:pt x="13884" y="91962"/>
                </a:lnTo>
                <a:lnTo>
                  <a:pt x="13884" y="26275"/>
                </a:lnTo>
                <a:lnTo>
                  <a:pt x="0" y="12391"/>
                </a:lnTo>
                <a:lnTo>
                  <a:pt x="13884" y="12391"/>
                </a:lnTo>
                <a:close/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1101500" y="1048150"/>
            <a:ext cx="1836300" cy="190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4112850" y="599950"/>
            <a:ext cx="4016100" cy="357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▫"/>
              <a:defRPr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◦"/>
              <a:defRPr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>
            <a:off x="0" y="0"/>
            <a:ext cx="2523000" cy="5143500"/>
          </a:xfrm>
          <a:prstGeom prst="rect">
            <a:avLst/>
          </a:prstGeom>
          <a:gradFill>
            <a:gsLst>
              <a:gs pos="0">
                <a:srgbClr val="C0CAFC"/>
              </a:gs>
              <a:gs pos="50000">
                <a:srgbClr val="D0F5FF"/>
              </a:gs>
              <a:gs pos="100000">
                <a:srgbClr val="DAFBDD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6"/>
          <p:cNvSpPr/>
          <p:nvPr/>
        </p:nvSpPr>
        <p:spPr>
          <a:xfrm>
            <a:off x="515675" y="780975"/>
            <a:ext cx="2616300" cy="2299050"/>
          </a:xfrm>
          <a:custGeom>
            <a:avLst/>
            <a:gdLst/>
            <a:ahLst/>
            <a:cxnLst/>
            <a:rect l="l" t="t" r="r" b="b"/>
            <a:pathLst>
              <a:path w="104652" h="91962" extrusionOk="0">
                <a:moveTo>
                  <a:pt x="13884" y="0"/>
                </a:moveTo>
                <a:lnTo>
                  <a:pt x="104652" y="0"/>
                </a:lnTo>
                <a:lnTo>
                  <a:pt x="104652" y="91962"/>
                </a:lnTo>
                <a:lnTo>
                  <a:pt x="13884" y="91962"/>
                </a:lnTo>
                <a:lnTo>
                  <a:pt x="13884" y="26275"/>
                </a:lnTo>
                <a:lnTo>
                  <a:pt x="0" y="12391"/>
                </a:lnTo>
                <a:lnTo>
                  <a:pt x="13884" y="12391"/>
                </a:lnTo>
                <a:close/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1101500" y="1048150"/>
            <a:ext cx="1836300" cy="190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3604900" y="992250"/>
            <a:ext cx="2466600" cy="393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▫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6220100" y="992250"/>
            <a:ext cx="2466600" cy="393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▫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>
            <a:off x="0" y="0"/>
            <a:ext cx="2523000" cy="5143500"/>
          </a:xfrm>
          <a:prstGeom prst="rect">
            <a:avLst/>
          </a:prstGeom>
          <a:gradFill>
            <a:gsLst>
              <a:gs pos="0">
                <a:srgbClr val="C0CAFC"/>
              </a:gs>
              <a:gs pos="50000">
                <a:srgbClr val="D0F5FF"/>
              </a:gs>
              <a:gs pos="100000">
                <a:srgbClr val="DAFBDD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7"/>
          <p:cNvSpPr/>
          <p:nvPr/>
        </p:nvSpPr>
        <p:spPr>
          <a:xfrm>
            <a:off x="515675" y="780975"/>
            <a:ext cx="2616300" cy="2299050"/>
          </a:xfrm>
          <a:custGeom>
            <a:avLst/>
            <a:gdLst/>
            <a:ahLst/>
            <a:cxnLst/>
            <a:rect l="l" t="t" r="r" b="b"/>
            <a:pathLst>
              <a:path w="104652" h="91962" extrusionOk="0">
                <a:moveTo>
                  <a:pt x="13884" y="0"/>
                </a:moveTo>
                <a:lnTo>
                  <a:pt x="104652" y="0"/>
                </a:lnTo>
                <a:lnTo>
                  <a:pt x="104652" y="91962"/>
                </a:lnTo>
                <a:lnTo>
                  <a:pt x="13884" y="91962"/>
                </a:lnTo>
                <a:lnTo>
                  <a:pt x="13884" y="26275"/>
                </a:lnTo>
                <a:lnTo>
                  <a:pt x="0" y="12391"/>
                </a:lnTo>
                <a:lnTo>
                  <a:pt x="13884" y="12391"/>
                </a:lnTo>
                <a:close/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1101500" y="1048150"/>
            <a:ext cx="1836300" cy="190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523150" y="1009350"/>
            <a:ext cx="1705500" cy="35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▫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◦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5316438" y="1009350"/>
            <a:ext cx="1705500" cy="35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▫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◦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7109725" y="1009350"/>
            <a:ext cx="1705500" cy="35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▫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◦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/>
          <p:nvPr/>
        </p:nvSpPr>
        <p:spPr>
          <a:xfrm>
            <a:off x="0" y="0"/>
            <a:ext cx="7680000" cy="5143500"/>
          </a:xfrm>
          <a:prstGeom prst="rect">
            <a:avLst/>
          </a:prstGeom>
          <a:gradFill>
            <a:gsLst>
              <a:gs pos="0">
                <a:srgbClr val="C0CAFC"/>
              </a:gs>
              <a:gs pos="50000">
                <a:srgbClr val="D0F5FF"/>
              </a:gs>
              <a:gs pos="100000">
                <a:srgbClr val="DAFBDD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11"/>
          <p:cNvSpPr/>
          <p:nvPr/>
        </p:nvSpPr>
        <p:spPr>
          <a:xfrm>
            <a:off x="367900" y="505425"/>
            <a:ext cx="8049125" cy="4132625"/>
          </a:xfrm>
          <a:custGeom>
            <a:avLst/>
            <a:gdLst/>
            <a:ahLst/>
            <a:cxnLst/>
            <a:rect l="l" t="t" r="r" b="b"/>
            <a:pathLst>
              <a:path w="321965" h="165305" extrusionOk="0">
                <a:moveTo>
                  <a:pt x="17881" y="0"/>
                </a:moveTo>
                <a:lnTo>
                  <a:pt x="321965" y="0"/>
                </a:lnTo>
                <a:lnTo>
                  <a:pt x="321965" y="165305"/>
                </a:lnTo>
                <a:lnTo>
                  <a:pt x="17881" y="165305"/>
                </a:lnTo>
                <a:lnTo>
                  <a:pt x="18032" y="39617"/>
                </a:lnTo>
                <a:lnTo>
                  <a:pt x="0" y="22299"/>
                </a:lnTo>
                <a:lnTo>
                  <a:pt x="17881" y="22272"/>
                </a:lnTo>
                <a:close/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62" name="Google Shape;62;p11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01500" y="1048150"/>
            <a:ext cx="1836300" cy="19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12850" y="599950"/>
            <a:ext cx="4016100" cy="35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Clr>
                <a:srgbClr val="C0CAFC"/>
              </a:buClr>
              <a:buSzPts val="2200"/>
              <a:buFont typeface="Raleway"/>
              <a:buChar char="▫"/>
              <a:defRPr sz="2200"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Clr>
                <a:srgbClr val="BDECE5"/>
              </a:buClr>
              <a:buSzPts val="2200"/>
              <a:buFont typeface="Raleway"/>
              <a:buChar char="◦"/>
              <a:defRPr sz="2200"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■"/>
              <a:defRPr sz="2200"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●"/>
              <a:defRPr sz="2200"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○"/>
              <a:defRPr sz="2200"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■"/>
              <a:defRPr sz="2200"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●"/>
              <a:defRPr sz="2200"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○"/>
              <a:defRPr sz="2200"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Char char="■"/>
              <a:defRPr sz="22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200">
                <a:solidFill>
                  <a:srgbClr val="AFCFEC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r">
              <a:buNone/>
              <a:defRPr sz="1200">
                <a:solidFill>
                  <a:srgbClr val="AFCFEC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>
              <a:buNone/>
              <a:defRPr sz="1200">
                <a:solidFill>
                  <a:srgbClr val="AFCFEC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>
              <a:buNone/>
              <a:defRPr sz="1200">
                <a:solidFill>
                  <a:srgbClr val="AFCFEC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>
              <a:buNone/>
              <a:defRPr sz="1200">
                <a:solidFill>
                  <a:srgbClr val="AFCFEC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>
              <a:buNone/>
              <a:defRPr sz="1200">
                <a:solidFill>
                  <a:srgbClr val="AFCFEC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>
              <a:buNone/>
              <a:defRPr sz="1200">
                <a:solidFill>
                  <a:srgbClr val="AFCFEC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>
              <a:buNone/>
              <a:defRPr sz="1200">
                <a:solidFill>
                  <a:srgbClr val="AFCFEC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>
              <a:buNone/>
              <a:defRPr sz="1200">
                <a:solidFill>
                  <a:srgbClr val="AFCFEC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7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f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 txBox="1">
            <a:spLocks noGrp="1"/>
          </p:cNvSpPr>
          <p:nvPr>
            <p:ph type="subTitle" idx="4294967295"/>
          </p:nvPr>
        </p:nvSpPr>
        <p:spPr>
          <a:xfrm>
            <a:off x="965769" y="1605290"/>
            <a:ext cx="4469260" cy="28845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sz="1900" b="1" dirty="0">
                <a:sym typeface="Abril Fatface"/>
              </a:rPr>
              <a:t>Презентация по результатам сбора и обобщения информации о качестве условий осуществления образовательной деятельности организациями, осуществляющими образовательную деятельность в </a:t>
            </a:r>
            <a:r>
              <a:rPr lang="ru-RU" sz="1900" b="1" dirty="0" smtClean="0">
                <a:sym typeface="Abril Fatface"/>
              </a:rPr>
              <a:t>2022 году</a:t>
            </a:r>
            <a:endParaRPr lang="ru-RU" sz="1900" b="1" dirty="0">
              <a:sym typeface="Abril Fatface"/>
            </a:endParaRPr>
          </a:p>
        </p:txBody>
      </p:sp>
      <p:pic>
        <p:nvPicPr>
          <p:cNvPr id="83" name="Google Shape;83;p14" descr="photo-1434030216411-0b793f4b4173.jpg"/>
          <p:cNvPicPr preferRelativeResize="0"/>
          <p:nvPr/>
        </p:nvPicPr>
        <p:blipFill rotWithShape="1">
          <a:blip r:embed="rId3">
            <a:alphaModFix/>
          </a:blip>
          <a:srcRect l="15229" r="15229"/>
          <a:stretch/>
        </p:blipFill>
        <p:spPr>
          <a:xfrm>
            <a:off x="5557550" y="542350"/>
            <a:ext cx="2822500" cy="40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4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02" y="542350"/>
            <a:ext cx="924676" cy="924676"/>
          </a:xfrm>
          <a:prstGeom prst="rect">
            <a:avLst/>
          </a:prstGeom>
        </p:spPr>
      </p:pic>
      <p:sp>
        <p:nvSpPr>
          <p:cNvPr id="7" name="Google Shape;82;p14"/>
          <p:cNvSpPr txBox="1">
            <a:spLocks/>
          </p:cNvSpPr>
          <p:nvPr/>
        </p:nvSpPr>
        <p:spPr>
          <a:xfrm>
            <a:off x="1856010" y="659413"/>
            <a:ext cx="3643508" cy="690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CAFC"/>
              </a:buClr>
              <a:buSzPts val="2200"/>
              <a:buFont typeface="Raleway"/>
              <a:buChar char="▫"/>
              <a:defRPr sz="22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DECE5"/>
              </a:buClr>
              <a:buSzPts val="2200"/>
              <a:buFont typeface="Raleway"/>
              <a:buChar char="◦"/>
              <a:defRPr sz="22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■"/>
              <a:defRPr sz="22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●"/>
              <a:defRPr sz="22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○"/>
              <a:defRPr sz="22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■"/>
              <a:defRPr sz="22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●"/>
              <a:defRPr sz="22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○"/>
              <a:defRPr sz="22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■"/>
              <a:defRPr sz="22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>
              <a:buNone/>
            </a:pPr>
            <a:r>
              <a:rPr lang="ru-RU" sz="1400" dirty="0">
                <a:sym typeface="Abril Fatface"/>
              </a:rPr>
              <a:t>Министерство образования и науки Республики Дагестан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893225" y="1068762"/>
            <a:ext cx="2401517" cy="19010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900" b="1" dirty="0"/>
              <a:t>Доступность </a:t>
            </a:r>
            <a:r>
              <a:rPr lang="ru-RU" sz="1900" b="1" dirty="0" smtClean="0"/>
              <a:t>образовательных услуг для </a:t>
            </a:r>
            <a:r>
              <a:rPr lang="ru-RU" sz="1900" b="1" dirty="0"/>
              <a:t>инвалидов</a:t>
            </a:r>
            <a:endParaRPr sz="1900" b="1" dirty="0"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3497943" y="599949"/>
            <a:ext cx="5188857" cy="32284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650" dirty="0" smtClean="0"/>
              <a:t>Доступность услуг образовательных организаций находится на низком уровне. 13,3% имеют 4-6 условий доступности для людей с ОВЗ</a:t>
            </a:r>
            <a:endParaRPr lang="ru-RU" sz="1650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650" dirty="0" smtClean="0"/>
              <a:t>В основном это наличие альтернативной версии сайта для слабовидящих, предоставление услуг в дистанционном режиме или на дому и сопровождение инвалидов внутри организации или на прилегающей территории. 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650" dirty="0" smtClean="0"/>
              <a:t>По государственной программе о доступности социально значимых объектов </a:t>
            </a:r>
            <a:r>
              <a:rPr lang="ru-RU" sz="1650" dirty="0" smtClean="0"/>
              <a:t>в обязательном порядке должны </a:t>
            </a:r>
            <a:r>
              <a:rPr lang="ru-RU" sz="1650" dirty="0" smtClean="0"/>
              <a:t>быть размещены информационные таблички со шрифтом Брайля. Это требование выполняется малой частью образовательных организаций (18,0%).</a:t>
            </a:r>
          </a:p>
        </p:txBody>
      </p:sp>
      <p:sp>
        <p:nvSpPr>
          <p:cNvPr id="104" name="Google Shape;104;p17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07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2" y="1059309"/>
            <a:ext cx="2188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Данные </a:t>
            </a:r>
            <a:r>
              <a:rPr lang="ru-RU" sz="1200" b="1" dirty="0"/>
              <a:t>по критерию «Доступность помещений и прилегающей территории для инвалидов»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06894" y="3888361"/>
            <a:ext cx="5886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 методике расчета показателей доступности образовательных услуг для инвалидов снижены требования для организаций, где отсутствуют дети с ОВЗ. Их оценка происходит по бальной сетке, позволяющей повысить баллы</a:t>
            </a:r>
            <a:endParaRPr lang="ru-RU" sz="12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6638467"/>
              </p:ext>
            </p:extLst>
          </p:nvPr>
        </p:nvGraphicFramePr>
        <p:xfrm>
          <a:off x="3328828" y="105930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789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1" y="1059309"/>
            <a:ext cx="2527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Показатели по </a:t>
            </a:r>
            <a:r>
              <a:rPr lang="ru-RU" sz="1200" b="1" dirty="0"/>
              <a:t>критерию «Доступность услуг для инвалидов</a:t>
            </a:r>
            <a:r>
              <a:rPr lang="ru-RU" sz="1200" b="1" dirty="0" smtClean="0"/>
              <a:t>»</a:t>
            </a:r>
            <a:endParaRPr lang="ru-RU" sz="1200" b="1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1934337"/>
              </p:ext>
            </p:extLst>
          </p:nvPr>
        </p:nvGraphicFramePr>
        <p:xfrm>
          <a:off x="3375061" y="1059308"/>
          <a:ext cx="4572000" cy="3245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1310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1000461" y="1054248"/>
            <a:ext cx="2076226" cy="19010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000" b="1" dirty="0" smtClean="0"/>
              <a:t>Доброжела-тельность</a:t>
            </a:r>
            <a:r>
              <a:rPr lang="ru-RU" sz="2000" b="1" dirty="0"/>
              <a:t>, вежливость работников организации</a:t>
            </a:r>
            <a:endParaRPr sz="2000" b="1" dirty="0"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4112849" y="599950"/>
            <a:ext cx="4779941" cy="2261584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sz="1500" dirty="0" smtClean="0"/>
              <a:t>В целом удовлетворенность </a:t>
            </a:r>
            <a:r>
              <a:rPr lang="ru-RU" sz="1500" dirty="0"/>
              <a:t>доброжелательностью и вежливостью работников организации, обеспечивающих первичный контакт с </a:t>
            </a:r>
            <a:r>
              <a:rPr lang="ru-RU" sz="1500" dirty="0" smtClean="0"/>
              <a:t>посетителями, находится на высоком уровне. В среднем </a:t>
            </a:r>
            <a:r>
              <a:rPr lang="ru-RU" sz="1500" dirty="0" smtClean="0"/>
              <a:t>по </a:t>
            </a:r>
            <a:r>
              <a:rPr lang="ru-RU" sz="1500" dirty="0" smtClean="0"/>
              <a:t>всем организациям составила 95,3%.</a:t>
            </a:r>
          </a:p>
          <a:p>
            <a:pPr marL="0" lvl="0" indent="0">
              <a:buNone/>
            </a:pPr>
            <a:r>
              <a:rPr lang="ru-RU" sz="1500" dirty="0" smtClean="0"/>
              <a:t>Но здесь нельзя не отметить то, что в предложениях респондентов были замечания о том, что педагоги и другой персонал проявляют невежливость и бестактность по отношению к детям, не соблюдают профессиональную этику.</a:t>
            </a:r>
          </a:p>
        </p:txBody>
      </p:sp>
      <p:sp>
        <p:nvSpPr>
          <p:cNvPr id="104" name="Google Shape;104;p17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641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1" y="1059309"/>
            <a:ext cx="2527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Данные по </a:t>
            </a:r>
            <a:r>
              <a:rPr lang="ru-RU" sz="1200" b="1" dirty="0"/>
              <a:t>критерию «Доброжелательность, вежливость работников организации»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06894" y="3888361"/>
            <a:ext cx="5886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Б</a:t>
            </a:r>
            <a:r>
              <a:rPr lang="ru-RU" sz="1200" dirty="0" smtClean="0"/>
              <a:t>ольшинство организаций всех уровней образования набрали более                  </a:t>
            </a:r>
            <a:r>
              <a:rPr lang="ru-RU" sz="1200" dirty="0" smtClean="0"/>
              <a:t>9</a:t>
            </a:r>
            <a:r>
              <a:rPr lang="ru-RU" sz="1200" dirty="0" smtClean="0"/>
              <a:t>0 баллов по критерию </a:t>
            </a:r>
            <a:endParaRPr lang="ru-RU" sz="12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8945055"/>
              </p:ext>
            </p:extLst>
          </p:nvPr>
        </p:nvGraphicFramePr>
        <p:xfrm>
          <a:off x="3364787" y="105930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6402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1" y="1059309"/>
            <a:ext cx="19829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Показатели по параметрам по </a:t>
            </a:r>
            <a:r>
              <a:rPr lang="ru-RU" sz="1200" b="1" dirty="0"/>
              <a:t>критерию «Доброжелательность, вежливость работников организации»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8589542"/>
              </p:ext>
            </p:extLst>
          </p:nvPr>
        </p:nvGraphicFramePr>
        <p:xfrm>
          <a:off x="3123344" y="1059309"/>
          <a:ext cx="5084263" cy="3343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1883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1000461" y="1054248"/>
            <a:ext cx="2076226" cy="19010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000" b="1" dirty="0" smtClean="0"/>
              <a:t>Удовлетворен-</a:t>
            </a:r>
            <a:r>
              <a:rPr lang="ru-RU" sz="2000" b="1" dirty="0" err="1" smtClean="0"/>
              <a:t>ность</a:t>
            </a:r>
            <a:r>
              <a:rPr lang="ru-RU" sz="2000" b="1" dirty="0" smtClean="0"/>
              <a:t> </a:t>
            </a:r>
            <a:r>
              <a:rPr lang="ru-RU" sz="2000" b="1" dirty="0"/>
              <a:t>условиями оказания услуг</a:t>
            </a:r>
            <a:endParaRPr sz="2000" b="1" dirty="0"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4112850" y="599949"/>
            <a:ext cx="4016100" cy="249825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800" dirty="0" smtClean="0"/>
              <a:t>Все параметры оценки данного критерия находится на высоком уровне.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800" dirty="0" smtClean="0"/>
              <a:t>Все замечания и предложения получателей услуг в основном были относительно питания, режима обучения, условий комфортности, оснащенности образовательных учреждений и профессиональной этики преподавателей. </a:t>
            </a:r>
          </a:p>
        </p:txBody>
      </p:sp>
      <p:sp>
        <p:nvSpPr>
          <p:cNvPr id="104" name="Google Shape;104;p17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5640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2" y="1059309"/>
            <a:ext cx="2065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Критерий </a:t>
            </a:r>
            <a:r>
              <a:rPr lang="ru-RU" sz="1200" b="1" dirty="0"/>
              <a:t>«Удовлетворенность условиями оказания услуг</a:t>
            </a:r>
            <a:r>
              <a:rPr lang="ru-RU" sz="1200" b="1" dirty="0" smtClean="0"/>
              <a:t>»</a:t>
            </a:r>
            <a:endParaRPr lang="ru-RU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21670" y="3802509"/>
            <a:ext cx="4492172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Больше всего организаций, набравших более            90 баллов, среди учреждений дополнительного образования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6015147"/>
              </p:ext>
            </p:extLst>
          </p:nvPr>
        </p:nvGraphicFramePr>
        <p:xfrm>
          <a:off x="3323690" y="105930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32681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1" y="1059309"/>
            <a:ext cx="2527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Параметры по </a:t>
            </a:r>
            <a:r>
              <a:rPr lang="ru-RU" sz="1200" b="1" dirty="0"/>
              <a:t>критерию «Удовлетворенность условиями оказания услуг</a:t>
            </a:r>
            <a:r>
              <a:rPr lang="ru-RU" sz="1200" b="1" dirty="0" smtClean="0"/>
              <a:t>»</a:t>
            </a:r>
            <a:endParaRPr lang="ru-RU" sz="1200" b="1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8604889"/>
              </p:ext>
            </p:extLst>
          </p:nvPr>
        </p:nvGraphicFramePr>
        <p:xfrm>
          <a:off x="3490685" y="1059309"/>
          <a:ext cx="479028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126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949089" y="898574"/>
            <a:ext cx="2122883" cy="19010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950" b="1" dirty="0" smtClean="0"/>
              <a:t>Итоговый показатель </a:t>
            </a:r>
            <a:r>
              <a:rPr lang="ru-RU" sz="1950" b="1" dirty="0"/>
              <a:t>оценки качества по </a:t>
            </a:r>
            <a:r>
              <a:rPr lang="ru-RU" sz="1950" b="1" dirty="0" smtClean="0"/>
              <a:t>образователь-</a:t>
            </a:r>
            <a:r>
              <a:rPr lang="ru-RU" sz="1950" b="1" dirty="0" err="1" smtClean="0"/>
              <a:t>ным</a:t>
            </a:r>
            <a:r>
              <a:rPr lang="ru-RU" sz="1950" b="1" dirty="0" smtClean="0"/>
              <a:t> организациям</a:t>
            </a:r>
            <a:endParaRPr sz="1950" b="1" dirty="0"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4112850" y="599949"/>
            <a:ext cx="4016100" cy="249825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sz="1800" dirty="0" smtClean="0"/>
              <a:t>Итоговые показатели </a:t>
            </a:r>
            <a:r>
              <a:rPr lang="ru-RU" sz="1800" dirty="0"/>
              <a:t>оценки </a:t>
            </a:r>
            <a:r>
              <a:rPr lang="ru-RU" sz="1800" dirty="0" smtClean="0"/>
              <a:t>качества оказания услуг </a:t>
            </a:r>
            <a:r>
              <a:rPr lang="ru-RU" sz="1800" dirty="0"/>
              <a:t>по </a:t>
            </a:r>
            <a:r>
              <a:rPr lang="ru-RU" sz="1800" dirty="0" smtClean="0"/>
              <a:t>образовательным организациям в целом находятся на высоком уровне. </a:t>
            </a:r>
          </a:p>
          <a:p>
            <a:pPr marL="0" lvl="0" indent="0">
              <a:buNone/>
            </a:pPr>
            <a:r>
              <a:rPr lang="ru-RU" sz="1800" dirty="0" smtClean="0"/>
              <a:t>Среди организаций дошкольного образования больше всех доля тех, кто набрал от 90 до 100 баллов и от 80 до 90 баллов. Меньше всего таких организаций среди учреждений дополнительного образования детей.</a:t>
            </a:r>
            <a:endParaRPr lang="ru-RU" sz="1800" dirty="0" smtClean="0"/>
          </a:p>
        </p:txBody>
      </p:sp>
      <p:sp>
        <p:nvSpPr>
          <p:cNvPr id="104" name="Google Shape;104;p17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3877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>
            <a:spLocks noGrp="1"/>
          </p:cNvSpPr>
          <p:nvPr>
            <p:ph type="title"/>
          </p:nvPr>
        </p:nvSpPr>
        <p:spPr>
          <a:xfrm>
            <a:off x="1101500" y="1048150"/>
            <a:ext cx="1836300" cy="190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 smtClean="0"/>
              <a:t>Основные входные данные </a:t>
            </a:r>
            <a:endParaRPr sz="2200" dirty="0"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3583582" y="2329455"/>
            <a:ext cx="5247313" cy="457256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Clr>
                <a:srgbClr val="000000"/>
              </a:buClr>
              <a:buSzPts val="1100"/>
              <a:buNone/>
            </a:pP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Выборочная совокупность        </a:t>
            </a:r>
            <a:r>
              <a:rPr lang="ru-RU" sz="1200" b="1" dirty="0" smtClean="0"/>
              <a:t>79 616 респондентов</a:t>
            </a:r>
          </a:p>
          <a:p>
            <a:pPr marL="0" lvl="0" indent="0" algn="ctr">
              <a:buClr>
                <a:schemeClr val="dk1"/>
              </a:buClr>
              <a:buSzPts val="1100"/>
              <a:buNone/>
            </a:pPr>
            <a:endParaRPr lang="ru-RU" sz="1200" b="1" dirty="0" smtClean="0">
              <a:highlight>
                <a:srgbClr val="BDECE5"/>
              </a:highlight>
            </a:endParaRPr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2"/>
          </p:nvPr>
        </p:nvSpPr>
        <p:spPr>
          <a:xfrm>
            <a:off x="3666237" y="3940735"/>
            <a:ext cx="5164657" cy="4428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  <a:buSzPts val="1100"/>
              <a:buNone/>
            </a:pPr>
            <a:r>
              <a:rPr lang="en" sz="2000" dirty="0" smtClean="0">
                <a:latin typeface="Arial"/>
                <a:cs typeface="Arial"/>
                <a:sym typeface="Arial"/>
              </a:rPr>
              <a:t>👆</a:t>
            </a:r>
            <a:r>
              <a:rPr lang="ru-RU" sz="2000" dirty="0" smtClean="0">
                <a:latin typeface="Arial"/>
                <a:cs typeface="Arial"/>
                <a:sym typeface="Arial"/>
              </a:rPr>
              <a:t> 19,5% </a:t>
            </a:r>
            <a:r>
              <a:rPr lang="ru-RU" sz="1200" dirty="0" smtClean="0">
                <a:latin typeface="Arial"/>
                <a:cs typeface="Arial"/>
                <a:sym typeface="Arial"/>
              </a:rPr>
              <a:t>респондентов с установленной группой инвалидности</a:t>
            </a:r>
            <a:r>
              <a:rPr lang="ru-RU" sz="1000" dirty="0" smtClean="0"/>
              <a:t>                                             </a:t>
            </a:r>
            <a:endParaRPr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1"/>
          </p:nvPr>
        </p:nvSpPr>
        <p:spPr>
          <a:xfrm>
            <a:off x="3583582" y="286295"/>
            <a:ext cx="5092609" cy="179488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b="1" dirty="0" smtClean="0">
                <a:highlight>
                  <a:srgbClr val="C0CAFC"/>
                </a:highlight>
              </a:rPr>
              <a:t>Количество образовательных организаций</a:t>
            </a:r>
            <a:endParaRPr sz="1200" dirty="0"/>
          </a:p>
          <a:p>
            <a:pPr marL="0" lvl="0" indent="0">
              <a:lnSpc>
                <a:spcPct val="150000"/>
              </a:lnSpc>
              <a:buNone/>
            </a:pPr>
            <a:r>
              <a:rPr lang="en" sz="2000" dirty="0" smtClean="0">
                <a:latin typeface="Arial"/>
                <a:cs typeface="Arial"/>
                <a:sym typeface="Arial"/>
              </a:rPr>
              <a:t>👦👧</a:t>
            </a:r>
            <a:r>
              <a:rPr lang="ru-RU" sz="1200" dirty="0" smtClean="0"/>
              <a:t>   447 общеобразовательных организаций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ru-RU" sz="1200" dirty="0"/>
              <a:t> </a:t>
            </a:r>
            <a:r>
              <a:rPr lang="ru-RU" sz="1200" dirty="0" smtClean="0"/>
              <a:t>                262 </a:t>
            </a:r>
            <a:r>
              <a:rPr lang="ru-RU" sz="1200" dirty="0"/>
              <a:t>дошкольных образовательных </a:t>
            </a:r>
            <a:r>
              <a:rPr lang="ru-RU" sz="1200" dirty="0" smtClean="0"/>
              <a:t>организаций</a:t>
            </a:r>
            <a:endParaRPr lang="ru-RU" sz="1200" dirty="0" smtClean="0"/>
          </a:p>
          <a:p>
            <a:pPr marL="0" lvl="0" indent="0">
              <a:lnSpc>
                <a:spcPct val="150000"/>
              </a:lnSpc>
              <a:buNone/>
            </a:pPr>
            <a:r>
              <a:rPr lang="en" sz="2000" dirty="0">
                <a:latin typeface="Arial"/>
                <a:cs typeface="Arial"/>
                <a:sym typeface="Arial"/>
              </a:rPr>
              <a:t>👦👧 </a:t>
            </a:r>
            <a:r>
              <a:rPr lang="ru-RU" sz="2000" dirty="0" smtClean="0">
                <a:latin typeface="Arial"/>
                <a:cs typeface="Arial"/>
                <a:sym typeface="Arial"/>
              </a:rPr>
              <a:t> </a:t>
            </a:r>
            <a:r>
              <a:rPr lang="ru-RU" sz="1200" dirty="0" smtClean="0"/>
              <a:t>65 организаций дополнительного образования</a:t>
            </a:r>
          </a:p>
        </p:txBody>
      </p:sp>
      <p:sp>
        <p:nvSpPr>
          <p:cNvPr id="76" name="Google Shape;76;p13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895" y="1256745"/>
            <a:ext cx="115834" cy="2621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0042" y="1256745"/>
            <a:ext cx="115834" cy="262151"/>
          </a:xfrm>
          <a:prstGeom prst="rect">
            <a:avLst/>
          </a:prstGeom>
        </p:spPr>
      </p:pic>
      <p:sp>
        <p:nvSpPr>
          <p:cNvPr id="9" name="Google Shape;74;p13"/>
          <p:cNvSpPr txBox="1">
            <a:spLocks/>
          </p:cNvSpPr>
          <p:nvPr/>
        </p:nvSpPr>
        <p:spPr>
          <a:xfrm>
            <a:off x="3728799" y="2956358"/>
            <a:ext cx="5082000" cy="814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CAFC"/>
              </a:buClr>
              <a:buSzPts val="1800"/>
              <a:buFont typeface="Raleway"/>
              <a:buChar char="▫"/>
              <a:defRPr sz="18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DECE5"/>
              </a:buClr>
              <a:buSzPts val="1800"/>
              <a:buFont typeface="Raleway"/>
              <a:buChar char="◦"/>
              <a:defRPr sz="18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■"/>
              <a:defRPr sz="18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  <a:defRPr sz="18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○"/>
              <a:defRPr sz="18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■"/>
              <a:defRPr sz="18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  <a:defRPr sz="18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○"/>
              <a:defRPr sz="18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■"/>
              <a:defRPr sz="18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>
              <a:spcBef>
                <a:spcPts val="0"/>
              </a:spcBef>
              <a:buClr>
                <a:schemeClr val="dk1"/>
              </a:buClr>
              <a:buSzPts val="1100"/>
              <a:buFont typeface="Raleway"/>
              <a:buNone/>
            </a:pPr>
            <a:r>
              <a:rPr lang="ru-RU" sz="2000" dirty="0" smtClean="0">
                <a:latin typeface="Arial"/>
                <a:cs typeface="Arial"/>
                <a:sym typeface="Arial"/>
              </a:rPr>
              <a:t>22,5% </a:t>
            </a:r>
            <a:r>
              <a:rPr lang="ru-RU" sz="1200" dirty="0" smtClean="0">
                <a:latin typeface="Arial"/>
                <a:cs typeface="Arial"/>
                <a:sym typeface="Arial"/>
              </a:rPr>
              <a:t>от 14 до 18 лет                  </a:t>
            </a:r>
            <a:r>
              <a:rPr lang="ru-RU" sz="2000" dirty="0" smtClean="0">
                <a:latin typeface="Arial"/>
                <a:cs typeface="Arial"/>
                <a:sym typeface="Arial"/>
              </a:rPr>
              <a:t>11,6% </a:t>
            </a:r>
            <a:r>
              <a:rPr lang="ru-RU" sz="1200" dirty="0">
                <a:latin typeface="Arial"/>
                <a:cs typeface="Arial"/>
                <a:sym typeface="Arial"/>
              </a:rPr>
              <a:t>от </a:t>
            </a:r>
            <a:r>
              <a:rPr lang="ru-RU" sz="1200" dirty="0" smtClean="0">
                <a:latin typeface="Arial"/>
                <a:cs typeface="Arial"/>
                <a:sym typeface="Arial"/>
              </a:rPr>
              <a:t>18 </a:t>
            </a:r>
            <a:r>
              <a:rPr lang="ru-RU" sz="1200" dirty="0">
                <a:latin typeface="Arial"/>
                <a:cs typeface="Arial"/>
                <a:sym typeface="Arial"/>
              </a:rPr>
              <a:t>до </a:t>
            </a:r>
            <a:r>
              <a:rPr lang="ru-RU" sz="1200" dirty="0" smtClean="0">
                <a:latin typeface="Arial"/>
                <a:cs typeface="Arial"/>
                <a:sym typeface="Arial"/>
              </a:rPr>
              <a:t>30 </a:t>
            </a:r>
            <a:r>
              <a:rPr lang="ru-RU" sz="1200" dirty="0">
                <a:latin typeface="Arial"/>
                <a:cs typeface="Arial"/>
                <a:sym typeface="Arial"/>
              </a:rPr>
              <a:t>лет</a:t>
            </a: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SzPts val="1100"/>
              <a:buNone/>
            </a:pPr>
            <a:r>
              <a:rPr lang="ru-RU" sz="2000" dirty="0" smtClean="0">
                <a:latin typeface="Arial"/>
                <a:cs typeface="Arial"/>
                <a:sym typeface="Arial"/>
              </a:rPr>
              <a:t>59,9% </a:t>
            </a:r>
            <a:r>
              <a:rPr lang="ru-RU" sz="1200" dirty="0">
                <a:latin typeface="Arial"/>
                <a:cs typeface="Arial"/>
                <a:sym typeface="Arial"/>
              </a:rPr>
              <a:t>от </a:t>
            </a:r>
            <a:r>
              <a:rPr lang="ru-RU" sz="1200" dirty="0" smtClean="0">
                <a:latin typeface="Arial"/>
                <a:cs typeface="Arial"/>
                <a:sym typeface="Arial"/>
              </a:rPr>
              <a:t>30 </a:t>
            </a:r>
            <a:r>
              <a:rPr lang="ru-RU" sz="1200" dirty="0">
                <a:latin typeface="Arial"/>
                <a:cs typeface="Arial"/>
                <a:sym typeface="Arial"/>
              </a:rPr>
              <a:t>до </a:t>
            </a:r>
            <a:r>
              <a:rPr lang="ru-RU" sz="1200" dirty="0" smtClean="0">
                <a:latin typeface="Arial"/>
                <a:cs typeface="Arial"/>
                <a:sym typeface="Arial"/>
              </a:rPr>
              <a:t>50 лет                  </a:t>
            </a:r>
            <a:r>
              <a:rPr lang="ru-RU" sz="2000" dirty="0" smtClean="0">
                <a:latin typeface="Arial"/>
                <a:cs typeface="Arial"/>
                <a:sym typeface="Arial"/>
              </a:rPr>
              <a:t>5,9% </a:t>
            </a:r>
            <a:r>
              <a:rPr lang="ru-RU" sz="1200" dirty="0">
                <a:latin typeface="Arial"/>
                <a:cs typeface="Arial"/>
                <a:sym typeface="Arial"/>
              </a:rPr>
              <a:t> </a:t>
            </a:r>
            <a:r>
              <a:rPr lang="ru-RU" sz="1200" dirty="0" smtClean="0">
                <a:latin typeface="Arial"/>
                <a:cs typeface="Arial"/>
                <a:sym typeface="Arial"/>
              </a:rPr>
              <a:t>  старше 50 лет</a:t>
            </a:r>
            <a:r>
              <a:rPr lang="ru-RU" sz="1000" dirty="0" smtClean="0"/>
              <a:t>                 </a:t>
            </a:r>
          </a:p>
          <a:p>
            <a:pPr marL="0" indent="0">
              <a:spcBef>
                <a:spcPts val="0"/>
              </a:spcBef>
              <a:buFont typeface="Raleway"/>
              <a:buNone/>
            </a:pP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2" y="1059309"/>
            <a:ext cx="206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Итоговый показатель оценки качества по </a:t>
            </a:r>
            <a:r>
              <a:rPr lang="ru-RU" sz="1200" b="1" dirty="0" smtClean="0"/>
              <a:t>образовательным организациям в разрезе уровней образования</a:t>
            </a:r>
            <a:endParaRPr lang="ru-RU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409838" y="3557234"/>
            <a:ext cx="4492172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Среди</a:t>
            </a:r>
            <a:r>
              <a:rPr lang="ru-RU" dirty="0" smtClean="0"/>
              <a:t> организаций дошкольного образования больше всех набрали от 100 до 80 баллов, меньше всех  - в организациях дополнительного образования детей.</a:t>
            </a:r>
            <a:endParaRPr lang="ru-RU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5596092"/>
              </p:ext>
            </p:extLst>
          </p:nvPr>
        </p:nvGraphicFramePr>
        <p:xfrm>
          <a:off x="3369924" y="1059309"/>
          <a:ext cx="4572000" cy="2372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41472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title"/>
          </p:nvPr>
        </p:nvSpPr>
        <p:spPr>
          <a:xfrm>
            <a:off x="1027416" y="1048150"/>
            <a:ext cx="1910384" cy="190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000" b="1" dirty="0" smtClean="0"/>
              <a:t>Рекомендации для образовательных организаций</a:t>
            </a:r>
            <a:endParaRPr dirty="0"/>
          </a:p>
        </p:txBody>
      </p:sp>
      <p:sp>
        <p:nvSpPr>
          <p:cNvPr id="221" name="Google Shape;221;p29"/>
          <p:cNvSpPr txBox="1">
            <a:spLocks noGrp="1"/>
          </p:cNvSpPr>
          <p:nvPr>
            <p:ph type="body" idx="1"/>
          </p:nvPr>
        </p:nvSpPr>
        <p:spPr>
          <a:xfrm>
            <a:off x="3523150" y="611651"/>
            <a:ext cx="2748558" cy="18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b="1" dirty="0" smtClean="0"/>
              <a:t>Привести перечень информации на стендах и сайтах в </a:t>
            </a:r>
            <a:r>
              <a:rPr lang="ru-RU" b="1" dirty="0" smtClean="0"/>
              <a:t>соответствие </a:t>
            </a:r>
            <a:r>
              <a:rPr lang="ru-RU" b="1" dirty="0" smtClean="0"/>
              <a:t>с </a:t>
            </a:r>
            <a:r>
              <a:rPr lang="ru-RU" b="1" dirty="0" smtClean="0"/>
              <a:t>требованиями законодательства</a:t>
            </a:r>
            <a:endParaRPr b="1" dirty="0"/>
          </a:p>
        </p:txBody>
      </p:sp>
      <p:sp>
        <p:nvSpPr>
          <p:cNvPr id="223" name="Google Shape;223;p29"/>
          <p:cNvSpPr txBox="1">
            <a:spLocks noGrp="1"/>
          </p:cNvSpPr>
          <p:nvPr>
            <p:ph type="body" idx="3"/>
          </p:nvPr>
        </p:nvSpPr>
        <p:spPr>
          <a:xfrm>
            <a:off x="6358791" y="2155042"/>
            <a:ext cx="2543517" cy="194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При </a:t>
            </a:r>
            <a:r>
              <a:rPr lang="ru-RU" b="1" dirty="0"/>
              <a:t>наличии технической возможности разместить санитарные комнаты в здании </a:t>
            </a:r>
            <a:r>
              <a:rPr lang="ru-RU" b="1" dirty="0" smtClean="0"/>
              <a:t>организации </a:t>
            </a:r>
            <a:r>
              <a:rPr lang="ru-RU" b="1" dirty="0"/>
              <a:t>или помещениях, прилегающих к основным зданиям образовательных </a:t>
            </a:r>
            <a:r>
              <a:rPr lang="ru-RU" b="1" dirty="0" smtClean="0"/>
              <a:t>организаций</a:t>
            </a:r>
          </a:p>
          <a:p>
            <a:pPr marL="0" lvl="0" indent="0">
              <a:buNone/>
            </a:pPr>
            <a:r>
              <a:rPr lang="ru-RU" b="1" dirty="0" smtClean="0"/>
              <a:t>При </a:t>
            </a:r>
            <a:r>
              <a:rPr lang="ru-RU" b="1" dirty="0"/>
              <a:t>наличии технической возможности обустроить санузлы рукомойниками</a:t>
            </a:r>
            <a:endParaRPr b="1" dirty="0"/>
          </a:p>
        </p:txBody>
      </p:sp>
      <p:sp>
        <p:nvSpPr>
          <p:cNvPr id="224" name="Google Shape;224;p29"/>
          <p:cNvSpPr txBox="1">
            <a:spLocks noGrp="1"/>
          </p:cNvSpPr>
          <p:nvPr>
            <p:ph type="body" idx="1"/>
          </p:nvPr>
        </p:nvSpPr>
        <p:spPr>
          <a:xfrm>
            <a:off x="3523150" y="2155042"/>
            <a:ext cx="2748558" cy="18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Устранить </a:t>
            </a:r>
            <a:r>
              <a:rPr lang="ru-RU" b="1" dirty="0"/>
              <a:t>причины, препятствующие работе </a:t>
            </a:r>
            <a:r>
              <a:rPr lang="ru-RU" b="1" dirty="0" smtClean="0"/>
              <a:t>официальных сайтов образовательных организаций</a:t>
            </a:r>
            <a:endParaRPr sz="1200" dirty="0"/>
          </a:p>
        </p:txBody>
      </p:sp>
      <p:sp>
        <p:nvSpPr>
          <p:cNvPr id="226" name="Google Shape;226;p29"/>
          <p:cNvSpPr txBox="1">
            <a:spLocks noGrp="1"/>
          </p:cNvSpPr>
          <p:nvPr>
            <p:ph type="body" idx="3"/>
          </p:nvPr>
        </p:nvSpPr>
        <p:spPr>
          <a:xfrm>
            <a:off x="6358792" y="611651"/>
            <a:ext cx="2543517" cy="18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Создать </a:t>
            </a:r>
            <a:r>
              <a:rPr lang="ru-RU" b="1" dirty="0"/>
              <a:t>на </a:t>
            </a:r>
            <a:r>
              <a:rPr lang="ru-RU" b="1" dirty="0" smtClean="0"/>
              <a:t>официальных сайтах образовательных </a:t>
            </a:r>
            <a:r>
              <a:rPr lang="ru-RU" b="1" dirty="0"/>
              <a:t>организаций раздел «Часто задаваемые </a:t>
            </a:r>
            <a:r>
              <a:rPr lang="ru-RU" b="1" dirty="0" smtClean="0"/>
              <a:t>вопросы»</a:t>
            </a:r>
            <a:endParaRPr sz="1200" dirty="0"/>
          </a:p>
        </p:txBody>
      </p:sp>
      <p:sp>
        <p:nvSpPr>
          <p:cNvPr id="227" name="Google Shape;227;p29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title"/>
          </p:nvPr>
        </p:nvSpPr>
        <p:spPr>
          <a:xfrm>
            <a:off x="1027416" y="1048150"/>
            <a:ext cx="1910384" cy="190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000" b="1" dirty="0" smtClean="0"/>
              <a:t>Рекомендации для образовательных организаций</a:t>
            </a:r>
            <a:endParaRPr dirty="0"/>
          </a:p>
        </p:txBody>
      </p:sp>
      <p:sp>
        <p:nvSpPr>
          <p:cNvPr id="221" name="Google Shape;221;p29"/>
          <p:cNvSpPr txBox="1">
            <a:spLocks noGrp="1"/>
          </p:cNvSpPr>
          <p:nvPr>
            <p:ph type="body" idx="1"/>
          </p:nvPr>
        </p:nvSpPr>
        <p:spPr>
          <a:xfrm>
            <a:off x="3523150" y="611651"/>
            <a:ext cx="2748558" cy="18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При </a:t>
            </a:r>
            <a:r>
              <a:rPr lang="ru-RU" b="1" dirty="0"/>
              <a:t>наличии технической возможности благоустроить территорию образовательных организаций пешеходными дорожками, лестничными спусками</a:t>
            </a:r>
            <a:endParaRPr lang="ru-RU" sz="1200" dirty="0" smtClean="0"/>
          </a:p>
        </p:txBody>
      </p:sp>
      <p:sp>
        <p:nvSpPr>
          <p:cNvPr id="223" name="Google Shape;223;p29"/>
          <p:cNvSpPr txBox="1">
            <a:spLocks noGrp="1"/>
          </p:cNvSpPr>
          <p:nvPr>
            <p:ph type="body" idx="3"/>
          </p:nvPr>
        </p:nvSpPr>
        <p:spPr>
          <a:xfrm>
            <a:off x="6358791" y="2566008"/>
            <a:ext cx="2543517" cy="194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Разместить </a:t>
            </a:r>
            <a:r>
              <a:rPr lang="ru-RU" b="1" dirty="0"/>
              <a:t>таблички и указатели со </a:t>
            </a:r>
            <a:r>
              <a:rPr lang="ru-RU" b="1" dirty="0" smtClean="0"/>
              <a:t>шрифтом </a:t>
            </a:r>
            <a:r>
              <a:rPr lang="ru-RU" b="1" dirty="0"/>
              <a:t>Брайля</a:t>
            </a:r>
            <a:endParaRPr sz="1200" dirty="0"/>
          </a:p>
        </p:txBody>
      </p:sp>
      <p:sp>
        <p:nvSpPr>
          <p:cNvPr id="224" name="Google Shape;224;p29"/>
          <p:cNvSpPr txBox="1">
            <a:spLocks noGrp="1"/>
          </p:cNvSpPr>
          <p:nvPr>
            <p:ph type="body" idx="1"/>
          </p:nvPr>
        </p:nvSpPr>
        <p:spPr>
          <a:xfrm>
            <a:off x="3523150" y="2566008"/>
            <a:ext cx="2748558" cy="18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При </a:t>
            </a:r>
            <a:r>
              <a:rPr lang="ru-RU" b="1" dirty="0"/>
              <a:t>наличии технической возможности установить пандусы во входных группах, поручни, создать расширенные дверные проемы</a:t>
            </a:r>
            <a:endParaRPr sz="1200" dirty="0"/>
          </a:p>
        </p:txBody>
      </p:sp>
      <p:sp>
        <p:nvSpPr>
          <p:cNvPr id="226" name="Google Shape;226;p29"/>
          <p:cNvSpPr txBox="1">
            <a:spLocks noGrp="1"/>
          </p:cNvSpPr>
          <p:nvPr>
            <p:ph type="body" idx="3"/>
          </p:nvPr>
        </p:nvSpPr>
        <p:spPr>
          <a:xfrm>
            <a:off x="6358792" y="611651"/>
            <a:ext cx="2543517" cy="18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При </a:t>
            </a:r>
            <a:r>
              <a:rPr lang="ru-RU" b="1" dirty="0"/>
              <a:t>наличии технической возможности </a:t>
            </a:r>
            <a:r>
              <a:rPr lang="ru-RU" b="1" dirty="0" smtClean="0"/>
              <a:t>создать </a:t>
            </a:r>
            <a:r>
              <a:rPr lang="ru-RU" b="1" dirty="0"/>
              <a:t>стоянку для автотранспорта людей с ОВЗ</a:t>
            </a:r>
            <a:endParaRPr sz="1200" dirty="0"/>
          </a:p>
        </p:txBody>
      </p:sp>
      <p:sp>
        <p:nvSpPr>
          <p:cNvPr id="227" name="Google Shape;227;p29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09753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title"/>
          </p:nvPr>
        </p:nvSpPr>
        <p:spPr>
          <a:xfrm>
            <a:off x="1027416" y="1048150"/>
            <a:ext cx="1910384" cy="190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000" b="1" dirty="0" smtClean="0"/>
              <a:t>Рекомендации для образовательных организаций</a:t>
            </a:r>
            <a:endParaRPr dirty="0"/>
          </a:p>
        </p:txBody>
      </p:sp>
      <p:sp>
        <p:nvSpPr>
          <p:cNvPr id="221" name="Google Shape;221;p29"/>
          <p:cNvSpPr txBox="1">
            <a:spLocks noGrp="1"/>
          </p:cNvSpPr>
          <p:nvPr>
            <p:ph type="body" idx="1"/>
          </p:nvPr>
        </p:nvSpPr>
        <p:spPr>
          <a:xfrm>
            <a:off x="3523150" y="611651"/>
            <a:ext cx="2748558" cy="18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Сотрудникам </a:t>
            </a:r>
            <a:r>
              <a:rPr lang="ru-RU" b="1" dirty="0"/>
              <a:t>организаций пройти обучение по оказанию помощи и сопровождению людей с ОВЗ в помещениях и прилегающей территории</a:t>
            </a:r>
            <a:endParaRPr lang="ru-RU" sz="1200" dirty="0" smtClean="0"/>
          </a:p>
        </p:txBody>
      </p:sp>
      <p:sp>
        <p:nvSpPr>
          <p:cNvPr id="223" name="Google Shape;223;p29"/>
          <p:cNvSpPr txBox="1">
            <a:spLocks noGrp="1"/>
          </p:cNvSpPr>
          <p:nvPr>
            <p:ph type="body" idx="3"/>
          </p:nvPr>
        </p:nvSpPr>
        <p:spPr>
          <a:xfrm>
            <a:off x="6358791" y="2566008"/>
            <a:ext cx="2543517" cy="194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Повышать культуру </a:t>
            </a:r>
            <a:r>
              <a:rPr lang="ru-RU" b="1" dirty="0"/>
              <a:t>взаимодействия педагогов с детьми</a:t>
            </a:r>
            <a:endParaRPr sz="1200" dirty="0"/>
          </a:p>
        </p:txBody>
      </p:sp>
      <p:sp>
        <p:nvSpPr>
          <p:cNvPr id="224" name="Google Shape;224;p29"/>
          <p:cNvSpPr txBox="1">
            <a:spLocks noGrp="1"/>
          </p:cNvSpPr>
          <p:nvPr>
            <p:ph type="body" idx="1"/>
          </p:nvPr>
        </p:nvSpPr>
        <p:spPr>
          <a:xfrm>
            <a:off x="3523150" y="2566008"/>
            <a:ext cx="2748558" cy="18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При наличии технической возможности обеспечить </a:t>
            </a:r>
            <a:r>
              <a:rPr lang="ru-RU" b="1" dirty="0"/>
              <a:t>возможность оказания услуг в дистанционном режиме или на дому</a:t>
            </a:r>
            <a:endParaRPr sz="1200" dirty="0"/>
          </a:p>
        </p:txBody>
      </p:sp>
      <p:sp>
        <p:nvSpPr>
          <p:cNvPr id="226" name="Google Shape;226;p29"/>
          <p:cNvSpPr txBox="1">
            <a:spLocks noGrp="1"/>
          </p:cNvSpPr>
          <p:nvPr>
            <p:ph type="body" idx="3"/>
          </p:nvPr>
        </p:nvSpPr>
        <p:spPr>
          <a:xfrm>
            <a:off x="6358792" y="611651"/>
            <a:ext cx="2543517" cy="18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Улучшать санитарное состояние помещений организации. </a:t>
            </a:r>
            <a:endParaRPr sz="1200" dirty="0"/>
          </a:p>
        </p:txBody>
      </p:sp>
      <p:sp>
        <p:nvSpPr>
          <p:cNvPr id="227" name="Google Shape;227;p29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479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title"/>
          </p:nvPr>
        </p:nvSpPr>
        <p:spPr>
          <a:xfrm>
            <a:off x="1027416" y="1048150"/>
            <a:ext cx="1910384" cy="190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000" b="1" dirty="0" smtClean="0"/>
              <a:t>Отзывы и пожелания получателей услуг</a:t>
            </a:r>
            <a:endParaRPr dirty="0"/>
          </a:p>
        </p:txBody>
      </p:sp>
      <p:sp>
        <p:nvSpPr>
          <p:cNvPr id="221" name="Google Shape;221;p29"/>
          <p:cNvSpPr txBox="1">
            <a:spLocks noGrp="1"/>
          </p:cNvSpPr>
          <p:nvPr>
            <p:ph type="body" idx="1"/>
          </p:nvPr>
        </p:nvSpPr>
        <p:spPr>
          <a:xfrm>
            <a:off x="3523149" y="611650"/>
            <a:ext cx="5013299" cy="37034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Среди отзывов и предложений получателей услуг чаще всего встречалось следующее:</a:t>
            </a:r>
          </a:p>
          <a:p>
            <a:pPr marL="0" lvl="0" indent="0">
              <a:buNone/>
            </a:pPr>
            <a:endParaRPr lang="ru-RU" b="1" dirty="0" smtClean="0"/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ru-RU" sz="1200" b="1" dirty="0" smtClean="0"/>
              <a:t>Улучшать материально-техническое обеспечение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ru-RU" sz="1200" b="1" dirty="0" smtClean="0"/>
              <a:t>Улучшать санитарно-гигиенические условия образовательных организаций</a:t>
            </a:r>
            <a:endParaRPr lang="ru-RU" sz="1200" dirty="0"/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ru-RU" sz="1200" b="1" dirty="0" smtClean="0"/>
              <a:t>Ремонт помещений либо строительство новых зданий образовательных организаций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ru-RU" sz="1200" b="1" dirty="0" smtClean="0"/>
              <a:t>Расширять услуги образовательных организаций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ru-RU" sz="1200" b="1" dirty="0" smtClean="0"/>
              <a:t>Улучшать условия доступности зданий и прилегающей территории для инвалидов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ru-RU" sz="1200" b="1" dirty="0" smtClean="0"/>
              <a:t>Комплектовать штат образовательных организаций необходимыми специалистами (учителя-предметники, логопеды и т.д.)</a:t>
            </a:r>
          </a:p>
        </p:txBody>
      </p:sp>
      <p:sp>
        <p:nvSpPr>
          <p:cNvPr id="227" name="Google Shape;227;p29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03899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p:pic>
        <p:nvPicPr>
          <p:cNvPr id="1026" name="Picture 2" descr="Картинки по запросу &quot;школьные принадлежности&quot;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3234" cy="51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04791" y="1017599"/>
            <a:ext cx="45206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Спасибо за внимание!</a:t>
            </a:r>
            <a:endParaRPr lang="ru-RU" sz="6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860755" y="3419079"/>
            <a:ext cx="180870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ООО «А-БИЗНЕС»</a:t>
            </a:r>
            <a:endParaRPr lang="ru-RU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1101500" y="924674"/>
            <a:ext cx="1836300" cy="20305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000" b="1" dirty="0" smtClean="0"/>
              <a:t>Открытость </a:t>
            </a:r>
            <a:r>
              <a:rPr lang="ru-RU" sz="2000" b="1" dirty="0"/>
              <a:t>и доступность информации об </a:t>
            </a:r>
            <a:r>
              <a:rPr lang="ru-RU" sz="2000" b="1" dirty="0" smtClean="0"/>
              <a:t>организации</a:t>
            </a:r>
            <a:endParaRPr sz="2000" b="1" dirty="0"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4112850" y="599950"/>
            <a:ext cx="4016100" cy="16911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dirty="0" smtClean="0"/>
              <a:t>Большинству организаций необходимо привести наполняемость стендов</a:t>
            </a:r>
            <a:r>
              <a:rPr lang="ru-RU" sz="1400" dirty="0"/>
              <a:t> </a:t>
            </a:r>
            <a:r>
              <a:rPr lang="ru-RU" sz="1400" dirty="0" smtClean="0"/>
              <a:t>и сайтов информацией в соответствие с нормами.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dirty="0" smtClean="0"/>
              <a:t>Обеспечить работоспособность сайтов.</a:t>
            </a:r>
            <a:endParaRPr sz="1400" dirty="0"/>
          </a:p>
        </p:txBody>
      </p:sp>
      <p:sp>
        <p:nvSpPr>
          <p:cNvPr id="104" name="Google Shape;104;p17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6124492"/>
              </p:ext>
            </p:extLst>
          </p:nvPr>
        </p:nvGraphicFramePr>
        <p:xfrm>
          <a:off x="4112850" y="2203451"/>
          <a:ext cx="4572000" cy="2008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Google Shape;74;p13"/>
          <p:cNvSpPr txBox="1">
            <a:spLocks/>
          </p:cNvSpPr>
          <p:nvPr/>
        </p:nvSpPr>
        <p:spPr>
          <a:xfrm>
            <a:off x="3646142" y="4503768"/>
            <a:ext cx="5164657" cy="4428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chemeClr val="dk1"/>
              </a:buClr>
              <a:buSzPts val="1100"/>
            </a:pPr>
            <a:r>
              <a:rPr lang="ru-RU" sz="2200" dirty="0" smtClean="0"/>
              <a:t>👆</a:t>
            </a:r>
            <a:r>
              <a:rPr lang="ru-RU" sz="1200" dirty="0" smtClean="0"/>
              <a:t> Доля организаций, у которых 100% информации</a:t>
            </a:r>
          </a:p>
          <a:p>
            <a:pPr algn="ctr"/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1" y="1059309"/>
            <a:ext cx="25274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Доля образовательных </a:t>
            </a:r>
            <a:r>
              <a:rPr lang="ru-RU" sz="1200" b="1" dirty="0"/>
              <a:t>организаций </a:t>
            </a:r>
            <a:r>
              <a:rPr lang="ru-RU" sz="1200" b="1" dirty="0" smtClean="0"/>
              <a:t>по критерию </a:t>
            </a:r>
            <a:r>
              <a:rPr lang="ru-RU" sz="1200" b="1" dirty="0"/>
              <a:t>«Открытость и доступность информации об организации, осуществляющей образовательную деятельность»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31325" y="3802509"/>
            <a:ext cx="5308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Удовлетворенность получателей </a:t>
            </a:r>
            <a:r>
              <a:rPr lang="ru-RU" dirty="0" smtClean="0"/>
              <a:t>услуг</a:t>
            </a:r>
            <a:r>
              <a:rPr lang="en-US" dirty="0" smtClean="0"/>
              <a:t> </a:t>
            </a:r>
            <a:r>
              <a:rPr lang="ru-RU" dirty="0" smtClean="0"/>
              <a:t>по всем организациям </a:t>
            </a:r>
            <a:r>
              <a:rPr lang="ru-RU" dirty="0" smtClean="0"/>
              <a:t>составила 94,2%</a:t>
            </a:r>
            <a:endParaRPr lang="ru-RU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7789294"/>
              </p:ext>
            </p:extLst>
          </p:nvPr>
        </p:nvGraphicFramePr>
        <p:xfrm>
          <a:off x="3570269" y="82000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871369" y="924674"/>
            <a:ext cx="2205318" cy="20305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000" b="1" dirty="0"/>
              <a:t>Комфортность условий предоставления услуг</a:t>
            </a:r>
            <a:endParaRPr sz="2000" b="1" dirty="0"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3647582" y="4004994"/>
            <a:ext cx="4977414" cy="116932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1400" dirty="0" smtClean="0"/>
              <a:t>Условия комфортности образовательных </a:t>
            </a:r>
            <a:r>
              <a:rPr lang="ru-RU" sz="1400" dirty="0"/>
              <a:t>организаций находятся на </a:t>
            </a:r>
            <a:r>
              <a:rPr lang="ru-RU" sz="1400" dirty="0" smtClean="0">
                <a:solidFill>
                  <a:schemeClr val="tx1"/>
                </a:solidFill>
              </a:rPr>
              <a:t>высоком </a:t>
            </a:r>
            <a:r>
              <a:rPr lang="ru-RU" sz="1400" dirty="0" smtClean="0"/>
              <a:t>уровне</a:t>
            </a:r>
          </a:p>
        </p:txBody>
      </p:sp>
      <p:sp>
        <p:nvSpPr>
          <p:cNvPr id="104" name="Google Shape;104;p17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850949"/>
              </p:ext>
            </p:extLst>
          </p:nvPr>
        </p:nvGraphicFramePr>
        <p:xfrm>
          <a:off x="3647582" y="126179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647582" y="476046"/>
            <a:ext cx="5023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Данные по критерию «Комфортность </a:t>
            </a:r>
            <a:r>
              <a:rPr lang="ru-RU" b="1" dirty="0"/>
              <a:t>условий предоставления услуг»</a:t>
            </a:r>
          </a:p>
        </p:txBody>
      </p:sp>
    </p:spTree>
    <p:extLst>
      <p:ext uri="{BB962C8B-B14F-4D97-AF65-F5344CB8AC3E}">
        <p14:creationId xmlns:p14="http://schemas.microsoft.com/office/powerpoint/2010/main" val="59223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1" y="1059309"/>
            <a:ext cx="2157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Доля образовательных </a:t>
            </a:r>
            <a:r>
              <a:rPr lang="ru-RU" sz="1200" b="1" dirty="0"/>
              <a:t>организаций </a:t>
            </a:r>
            <a:r>
              <a:rPr lang="ru-RU" sz="1200" b="1" dirty="0" smtClean="0"/>
              <a:t>по параметрам критерия </a:t>
            </a:r>
            <a:r>
              <a:rPr lang="ru-RU" sz="1200" b="1" dirty="0"/>
              <a:t>«Комфортность условий предоставления услуг</a:t>
            </a:r>
            <a:r>
              <a:rPr lang="ru-RU" sz="1200" b="1" dirty="0" smtClean="0"/>
              <a:t>»</a:t>
            </a:r>
            <a:endParaRPr lang="ru-RU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731325" y="3802509"/>
            <a:ext cx="53082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89,8% организаций имеют все условия комфортности.</a:t>
            </a:r>
          </a:p>
          <a:p>
            <a:pPr algn="ctr"/>
            <a:r>
              <a:rPr lang="ru-RU" dirty="0" smtClean="0"/>
              <a:t>Удовлетворенность получателей услуг условиями комфортности составляет 88,1%.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1168537"/>
              </p:ext>
            </p:extLst>
          </p:nvPr>
        </p:nvGraphicFramePr>
        <p:xfrm>
          <a:off x="3467595" y="86110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0283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1000461" y="1054248"/>
            <a:ext cx="2076226" cy="19010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000" b="1" dirty="0"/>
              <a:t>Доступность </a:t>
            </a:r>
            <a:r>
              <a:rPr lang="ru-RU" sz="2000" b="1" dirty="0" smtClean="0"/>
              <a:t>помещений и прилегающей территории </a:t>
            </a:r>
            <a:r>
              <a:rPr lang="ru-RU" sz="2000" b="1" dirty="0"/>
              <a:t>для инвалидов</a:t>
            </a:r>
            <a:endParaRPr sz="2000" b="1" dirty="0"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3497943" y="599949"/>
            <a:ext cx="5188857" cy="32284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600" dirty="0" smtClean="0"/>
              <a:t>Доступность образовательных организаций находится на низком уровне. Только 4,9% учреждений имеют 4-5 параметров доступности для людей с ограниченными возможностями здоровья.</a:t>
            </a:r>
          </a:p>
          <a:p>
            <a:pPr lvl="0" indent="-457200">
              <a:buAutoNum type="arabicPeriod"/>
            </a:pPr>
            <a:r>
              <a:rPr lang="ru-RU" sz="1600" dirty="0" smtClean="0"/>
              <a:t>50,5% </a:t>
            </a:r>
            <a:r>
              <a:rPr lang="ru-RU" sz="1600" dirty="0"/>
              <a:t>общеобразовательных организаций </a:t>
            </a:r>
            <a:r>
              <a:rPr lang="ru-RU" sz="1600" b="1" dirty="0"/>
              <a:t>НЕ ИМЕЮТ </a:t>
            </a:r>
            <a:r>
              <a:rPr lang="ru-RU" sz="1600" dirty="0"/>
              <a:t>вообще условий доступности </a:t>
            </a:r>
            <a:r>
              <a:rPr lang="ru-RU" sz="1600" dirty="0" smtClean="0"/>
              <a:t>помещений и прилегающей территории для </a:t>
            </a:r>
            <a:r>
              <a:rPr lang="ru-RU" sz="1600" dirty="0"/>
              <a:t>людей с </a:t>
            </a:r>
            <a:r>
              <a:rPr lang="ru-RU" sz="1600" dirty="0" smtClean="0"/>
              <a:t>ОВЗ. При этом в 99,7% организаций среди респондентов были люди с установленной группой инвалидности.</a:t>
            </a:r>
            <a:endParaRPr lang="ru-RU" sz="1600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lang="ru-RU" sz="1800" dirty="0" smtClean="0"/>
          </a:p>
        </p:txBody>
      </p:sp>
      <p:sp>
        <p:nvSpPr>
          <p:cNvPr id="104" name="Google Shape;104;p17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5" name="Google Shape;74;p13"/>
          <p:cNvSpPr txBox="1">
            <a:spLocks/>
          </p:cNvSpPr>
          <p:nvPr/>
        </p:nvSpPr>
        <p:spPr>
          <a:xfrm>
            <a:off x="3955143" y="3679214"/>
            <a:ext cx="5188857" cy="10706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dk1"/>
              </a:buClr>
              <a:buSzPts val="1100"/>
            </a:pPr>
            <a:r>
              <a:rPr lang="ru-RU" sz="1000" dirty="0" smtClean="0"/>
              <a:t>                           </a:t>
            </a:r>
          </a:p>
          <a:p>
            <a:pPr lvl="0"/>
            <a:r>
              <a:rPr lang="ru-RU" sz="1000" b="1" dirty="0" smtClean="0"/>
              <a:t>Удовлетворенность получателей услуг </a:t>
            </a:r>
          </a:p>
          <a:p>
            <a:pPr lvl="0"/>
            <a:r>
              <a:rPr lang="ru-RU" sz="1000" b="1" dirty="0" smtClean="0"/>
              <a:t>(из тех, кто отметил наличие группы инвалидности)                   </a:t>
            </a:r>
            <a:r>
              <a:rPr lang="ru-RU" sz="2000" dirty="0" smtClean="0"/>
              <a:t>80,0%</a:t>
            </a:r>
            <a:endParaRPr lang="ru-RU" sz="1000" dirty="0"/>
          </a:p>
        </p:txBody>
      </p:sp>
      <p:sp>
        <p:nvSpPr>
          <p:cNvPr id="13" name="Google Shape;418;p38"/>
          <p:cNvSpPr/>
          <p:nvPr/>
        </p:nvSpPr>
        <p:spPr>
          <a:xfrm>
            <a:off x="7559599" y="4081547"/>
            <a:ext cx="265970" cy="265970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011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2" y="1059309"/>
            <a:ext cx="21678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Данные по </a:t>
            </a:r>
            <a:r>
              <a:rPr lang="ru-RU" sz="1200" b="1" dirty="0"/>
              <a:t>критерию «Доступность помещений и прилегающей территории для </a:t>
            </a:r>
            <a:r>
              <a:rPr lang="ru-RU" sz="1200" b="1" dirty="0" smtClean="0"/>
              <a:t>инвалидов» </a:t>
            </a:r>
            <a:endParaRPr lang="ru-RU" sz="1200" b="1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8593379"/>
              </p:ext>
            </p:extLst>
          </p:nvPr>
        </p:nvGraphicFramePr>
        <p:xfrm>
          <a:off x="3467595" y="105930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31325" y="3802509"/>
            <a:ext cx="5308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Б</a:t>
            </a:r>
            <a:r>
              <a:rPr lang="ru-RU" dirty="0" smtClean="0"/>
              <a:t>ольше всего организаций, выполняющих условия доступности, среди дошкольных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33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853644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140431" y="1059309"/>
            <a:ext cx="2527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Доля образовательных </a:t>
            </a:r>
            <a:r>
              <a:rPr lang="ru-RU" sz="1200" b="1" dirty="0"/>
              <a:t>организаций </a:t>
            </a:r>
            <a:r>
              <a:rPr lang="ru-RU" sz="1200" b="1" dirty="0" smtClean="0"/>
              <a:t>по параметрам </a:t>
            </a:r>
            <a:r>
              <a:rPr lang="ru-RU" sz="1200" b="1" dirty="0"/>
              <a:t>критерия «Доступность помещений и прилегающей территории для инвалидов»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24086"/>
              </p:ext>
            </p:extLst>
          </p:nvPr>
        </p:nvGraphicFramePr>
        <p:xfrm>
          <a:off x="3467594" y="953570"/>
          <a:ext cx="479282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31325" y="3802509"/>
            <a:ext cx="53082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Основной параметр, выполняемый по доступности помещений и прилегающей территории – наличие пандусов. Чуть реже в организациях есть стоянки для авто людей с ОВЗ и расширенные дверные проемы.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0962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lorizel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2221</TotalTime>
  <Words>986</Words>
  <Application>Microsoft Office PowerPoint</Application>
  <PresentationFormat>Экран (16:9)</PresentationFormat>
  <Paragraphs>111</Paragraphs>
  <Slides>25</Slides>
  <Notes>25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Abril Fatface</vt:lpstr>
      <vt:lpstr>Times New Roman</vt:lpstr>
      <vt:lpstr>Arial</vt:lpstr>
      <vt:lpstr>Wingdings</vt:lpstr>
      <vt:lpstr>Raleway</vt:lpstr>
      <vt:lpstr>Florizel template</vt:lpstr>
      <vt:lpstr>Презентация PowerPoint</vt:lpstr>
      <vt:lpstr>Основные входные данные </vt:lpstr>
      <vt:lpstr>Открытость и доступность информации об организации</vt:lpstr>
      <vt:lpstr>Презентация PowerPoint</vt:lpstr>
      <vt:lpstr>Комфортность условий предоставления услуг</vt:lpstr>
      <vt:lpstr>Презентация PowerPoint</vt:lpstr>
      <vt:lpstr>Доступность помещений и прилегающей территории для инвалидов</vt:lpstr>
      <vt:lpstr>Презентация PowerPoint</vt:lpstr>
      <vt:lpstr>Презентация PowerPoint</vt:lpstr>
      <vt:lpstr>Доступность образовательных услуг для инвалидов</vt:lpstr>
      <vt:lpstr>Презентация PowerPoint</vt:lpstr>
      <vt:lpstr>Презентация PowerPoint</vt:lpstr>
      <vt:lpstr>Доброжела-тельность, вежливость работников организации</vt:lpstr>
      <vt:lpstr>Презентация PowerPoint</vt:lpstr>
      <vt:lpstr>Презентация PowerPoint</vt:lpstr>
      <vt:lpstr>Удовлетворен-ность условиями оказания услуг</vt:lpstr>
      <vt:lpstr>Презентация PowerPoint</vt:lpstr>
      <vt:lpstr>Презентация PowerPoint</vt:lpstr>
      <vt:lpstr>Итоговый показатель оценки качества по образователь-ным организациям</vt:lpstr>
      <vt:lpstr>Презентация PowerPoint</vt:lpstr>
      <vt:lpstr>Рекомендации для образовательных организаций</vt:lpstr>
      <vt:lpstr>Рекомендации для образовательных организаций</vt:lpstr>
      <vt:lpstr>Рекомендации для образовательных организаций</vt:lpstr>
      <vt:lpstr>Отзывы и пожелания получателей услуг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Сбор и обобщение информации о качестве условий осуществления образовательной деятельности организациями Нефтекумского городского округа Ставропольского края  2019 год</dc:title>
  <dc:creator>Нина</dc:creator>
  <cp:lastModifiedBy>Учетная запись Майкрософт</cp:lastModifiedBy>
  <cp:revision>105</cp:revision>
  <dcterms:modified xsi:type="dcterms:W3CDTF">2022-09-04T10:29:23Z</dcterms:modified>
</cp:coreProperties>
</file>